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5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6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7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5" r:id="rId3"/>
    <p:sldId id="312" r:id="rId4"/>
    <p:sldId id="313" r:id="rId5"/>
    <p:sldId id="314" r:id="rId6"/>
    <p:sldId id="315" r:id="rId7"/>
    <p:sldId id="350" r:id="rId8"/>
    <p:sldId id="322" r:id="rId9"/>
    <p:sldId id="355" r:id="rId10"/>
    <p:sldId id="356" r:id="rId11"/>
    <p:sldId id="357" r:id="rId12"/>
    <p:sldId id="340" r:id="rId13"/>
    <p:sldId id="342" r:id="rId14"/>
    <p:sldId id="351" r:id="rId15"/>
    <p:sldId id="344" r:id="rId16"/>
    <p:sldId id="335" r:id="rId17"/>
    <p:sldId id="336" r:id="rId18"/>
    <p:sldId id="348" r:id="rId19"/>
    <p:sldId id="361" r:id="rId20"/>
    <p:sldId id="363" r:id="rId21"/>
    <p:sldId id="333" r:id="rId22"/>
    <p:sldId id="360" r:id="rId23"/>
    <p:sldId id="345" r:id="rId24"/>
    <p:sldId id="33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  <a:srgbClr val="FF6600"/>
    <a:srgbClr val="66FF33"/>
    <a:srgbClr val="3399FF"/>
    <a:srgbClr val="D40A1D"/>
    <a:srgbClr val="FF0066"/>
    <a:srgbClr val="33CCCC"/>
    <a:srgbClr val="0070C0"/>
    <a:srgbClr val="336600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807133098952259"/>
          <c:y val="7.4752744500264784E-2"/>
          <c:w val="0.46820270035453965"/>
          <c:h val="0.4902926425346833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</c:spPr>
          <c:dPt>
            <c:idx val="0"/>
            <c:bubble3D val="0"/>
            <c:spPr>
              <a:solidFill>
                <a:schemeClr val="bg1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1"/>
            <c:bubble3D val="0"/>
            <c:spPr>
              <a:solidFill>
                <a:schemeClr val="tx1"/>
              </a:solidFill>
              <a:ln>
                <a:noFill/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4.9206077376750396E-3"/>
                  <c:y val="-4.6284496824496232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Sheet1!$A$2:$A$7</c15:sqref>
                  </c15:fullRef>
                </c:ext>
              </c:extLst>
              <c:f>Sheet1!$A$2:$A$3</c:f>
              <c:strCache>
                <c:ptCount val="2"/>
                <c:pt idx="0">
                  <c:v>PRIA</c:v>
                </c:pt>
                <c:pt idx="1">
                  <c:v>WANITA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Sheet1!$B$2:$B$7</c15:sqref>
                  </c15:fullRef>
                </c:ext>
              </c:extLst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>
                <c15:categoryFilterException>
                  <c15:sqref>Sheet1!$B$4</c15:sqref>
                  <c15:spPr xmlns:c15="http://schemas.microsoft.com/office/drawing/2012/chart"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50800" dist="38100" algn="l" rotWithShape="0">
                        <a:prstClr val="black">
                          <a:alpha val="4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</c15:spPr>
                  <c15:bubble3D val="0"/>
                </c15:categoryFilterException>
                <c15:categoryFilterException>
                  <c15:sqref>Sheet1!$B$5</c15:sqref>
                  <c15:spPr xmlns:c15="http://schemas.microsoft.com/office/drawing/2012/chart"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50800" dist="38100" algn="l" rotWithShape="0">
                        <a:prstClr val="black">
                          <a:alpha val="4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</c15:spPr>
                  <c15:bubble3D val="0"/>
                </c15:categoryFilterException>
                <c15:categoryFilterException>
                  <c15:sqref>Sheet1!$B$6</c15:sqref>
                  <c15:spPr xmlns:c15="http://schemas.microsoft.com/office/drawing/2012/chart">
                    <a:solidFill>
                      <a:schemeClr val="accent4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50800" dist="38100" algn="l" rotWithShape="0">
                        <a:prstClr val="black">
                          <a:alpha val="4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</c15:spPr>
                  <c15:bubble3D val="0"/>
                </c15:categoryFilterException>
                <c15:categoryFilterException>
                  <c15:sqref>Sheet1!$B$7</c15:sqref>
                  <c15:bubble3D val="0"/>
                </c15:categoryFilterException>
              </c15:categoryFilterExceptions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 w="76200">
          <a:noFill/>
        </a:ln>
        <a:effectLst/>
      </c:spPr>
    </c:plotArea>
    <c:legend>
      <c:legendPos val="t"/>
      <c:layout>
        <c:manualLayout>
          <c:xMode val="edge"/>
          <c:yMode val="edge"/>
          <c:x val="0.13447904712237435"/>
          <c:y val="0.63171038067787455"/>
          <c:w val="0.62553090257894084"/>
          <c:h val="0.135893021197610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225392135876164"/>
          <c:y val="9.4655571920410519E-2"/>
          <c:w val="0.57570924702522341"/>
          <c:h val="0.627309256878749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tx1">
                  <a:lumMod val="95000"/>
                  <a:lumOff val="5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</c:spPr>
          <c:dPt>
            <c:idx val="0"/>
            <c:bubble3D val="0"/>
            <c:spPr>
              <a:solidFill>
                <a:schemeClr val="accent2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2"/>
            <c:bubble3D val="0"/>
            <c:spPr>
              <a:solidFill>
                <a:schemeClr val="tx1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</c:spPr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Lbls>
            <c:dLbl>
              <c:idx val="0"/>
              <c:layout>
                <c:manualLayout>
                  <c:x val="2.5940856481292355E-3"/>
                  <c:y val="-8.312114896553413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5973537875284532E-3"/>
                  <c:y val="5.394148052947081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5="http://schemas.microsoft.com/office/drawing/2012/chart"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Sheet1!$A$2:$A$7</c15:sqref>
                  </c15:fullRef>
                </c:ext>
              </c:extLst>
              <c:f>Sheet1!$A$2:$A$6</c:f>
              <c:strCache>
                <c:ptCount val="5"/>
                <c:pt idx="0">
                  <c:v>SANGAT BAIK</c:v>
                </c:pt>
                <c:pt idx="1">
                  <c:v>BAIK</c:v>
                </c:pt>
                <c:pt idx="2">
                  <c:v>BURUK</c:v>
                </c:pt>
                <c:pt idx="3">
                  <c:v>SANGAT BURUK</c:v>
                </c:pt>
                <c:pt idx="4">
                  <c:v>TT/TJ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Sheet1!$B$2:$B$7</c15:sqref>
                  </c15:fullRef>
                </c:ext>
              </c:extLst>
              <c:f>Sheet1!$B$2:$B$6</c:f>
              <c:numCache>
                <c:formatCode>General</c:formatCode>
                <c:ptCount val="5"/>
                <c:pt idx="0">
                  <c:v>4</c:v>
                </c:pt>
                <c:pt idx="1">
                  <c:v>57</c:v>
                </c:pt>
                <c:pt idx="2">
                  <c:v>21</c:v>
                </c:pt>
                <c:pt idx="3">
                  <c:v>6</c:v>
                </c:pt>
                <c:pt idx="4">
                  <c:v>12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>
                <c15:categoryFilterException>
                  <c15:sqref>Sheet1!$B$7</c15:sqref>
                  <c15:bubble3D val="0"/>
                </c15:categoryFilterException>
              </c15:categoryFilterExceptions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 w="76200">
          <a:noFill/>
        </a:ln>
        <a:effectLst/>
      </c:spPr>
    </c:plotArea>
    <c:legend>
      <c:legendPos val="t"/>
      <c:layout>
        <c:manualLayout>
          <c:xMode val="edge"/>
          <c:yMode val="edge"/>
          <c:x val="0.15633103964416498"/>
          <c:y val="0.74066921469712799"/>
          <c:w val="0.67268581788135939"/>
          <c:h val="0.191658170928934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535676986257531E-2"/>
          <c:y val="8.9004913704685343E-2"/>
          <c:w val="0.6334874746332213"/>
          <c:h val="0.5731276613971014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3175">
              <a:solidFill>
                <a:schemeClr val="tx1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</c:spPr>
          <c:dPt>
            <c:idx val="0"/>
            <c:bubble3D val="0"/>
            <c:spPr>
              <a:solidFill>
                <a:schemeClr val="bg1"/>
              </a:solidFill>
              <a:ln w="3175">
                <a:solidFill>
                  <a:schemeClr val="tx1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1"/>
            <c:bubble3D val="0"/>
            <c:spPr>
              <a:solidFill>
                <a:schemeClr val="tx1"/>
              </a:solidFill>
              <a:ln w="3175">
                <a:solidFill>
                  <a:schemeClr val="tx1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2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3"/>
            <c:bubble3D val="0"/>
            <c:spPr>
              <a:solidFill>
                <a:schemeClr val="accent4">
                  <a:lumMod val="50000"/>
                </a:schemeClr>
              </a:solidFill>
              <a:ln w="3175">
                <a:solidFill>
                  <a:schemeClr val="tx1"/>
                </a:solidFill>
              </a:ln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Lbls>
            <c:dLbl>
              <c:idx val="0"/>
              <c:layout>
                <c:manualLayout>
                  <c:x val="3.6111317258394672E-3"/>
                  <c:y val="-3.786441509009744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1847071130480426E-2"/>
                  <c:y val="-7.673981700881153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Sheet1!$A$2:$A$7</c15:sqref>
                  </c15:fullRef>
                </c:ext>
              </c:extLst>
              <c:f>Sheet1!$A$2:$A$5</c:f>
              <c:strCache>
                <c:ptCount val="4"/>
                <c:pt idx="0">
                  <c:v>SANGAT BERDAMPAK</c:v>
                </c:pt>
                <c:pt idx="1">
                  <c:v>BERDAMPAK</c:v>
                </c:pt>
                <c:pt idx="2">
                  <c:v>TIDAK BERDAMPAK</c:v>
                </c:pt>
                <c:pt idx="3">
                  <c:v>SANGAT TIDAK BERDAMPAK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Sheet1!$B$2:$B$7</c15:sqref>
                  </c15:fullRef>
                </c:ext>
              </c:extLst>
              <c:f>Sheet1!$B$2:$B$5</c:f>
              <c:numCache>
                <c:formatCode>General</c:formatCode>
                <c:ptCount val="4"/>
                <c:pt idx="0">
                  <c:v>16</c:v>
                </c:pt>
                <c:pt idx="1">
                  <c:v>52</c:v>
                </c:pt>
                <c:pt idx="2">
                  <c:v>11</c:v>
                </c:pt>
                <c:pt idx="3">
                  <c:v>21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>
                <c15:categoryFilterException>
                  <c15:sqref>Sheet1!$B$6</c15:sqref>
                  <c15:spPr xmlns:c15="http://schemas.microsoft.com/office/drawing/2012/chart">
                    <a:solidFill>
                      <a:schemeClr val="accent5"/>
                    </a:solidFill>
                    <a:ln w="3175">
                      <a:solidFill>
                        <a:schemeClr val="tx1"/>
                      </a:solidFill>
                    </a:ln>
                    <a:effectLst>
                      <a:outerShdw blurRad="50800" dist="38100" algn="l" rotWithShape="0">
                        <a:prstClr val="black">
                          <a:alpha val="4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</c15:spPr>
                  <c15:bubble3D val="0"/>
                </c15:categoryFilterException>
                <c15:categoryFilterException>
                  <c15:sqref>Sheet1!$B$7</c15:sqref>
                  <c15:bubble3D val="0"/>
                </c15:categoryFilterException>
              </c15:categoryFilterExceptions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 w="76200">
          <a:noFill/>
        </a:ln>
        <a:effectLst/>
      </c:spPr>
    </c:plotArea>
    <c:legend>
      <c:legendPos val="t"/>
      <c:layout>
        <c:manualLayout>
          <c:xMode val="edge"/>
          <c:yMode val="edge"/>
          <c:x val="1.4444526903357869E-2"/>
          <c:y val="0.66929025894896987"/>
          <c:w val="0.98555547309664215"/>
          <c:h val="0.280942949730287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225392135876164"/>
          <c:y val="9.4655571920410519E-2"/>
          <c:w val="0.57570924702522341"/>
          <c:h val="0.627309256878749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tx1">
                  <a:lumMod val="95000"/>
                  <a:lumOff val="5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</c:spPr>
          <c:dPt>
            <c:idx val="0"/>
            <c:bubble3D val="0"/>
            <c:spPr>
              <a:solidFill>
                <a:schemeClr val="accent2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2"/>
            <c:bubble3D val="0"/>
            <c:spPr>
              <a:solidFill>
                <a:schemeClr val="tx1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</c:spPr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Lbls>
            <c:dLbl>
              <c:idx val="0"/>
              <c:layout>
                <c:manualLayout>
                  <c:x val="1.0376342592516942E-2"/>
                  <c:y val="-0.1163696085517481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5973537875284532E-3"/>
                  <c:y val="5.394148052947081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5="http://schemas.microsoft.com/office/drawing/2012/chart"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Sheet1!$A$2:$A$7</c15:sqref>
                  </c15:fullRef>
                </c:ext>
              </c:extLst>
              <c:f>Sheet1!$A$2:$A$6</c:f>
              <c:strCache>
                <c:ptCount val="5"/>
                <c:pt idx="0">
                  <c:v>SANGAT BAIK</c:v>
                </c:pt>
                <c:pt idx="1">
                  <c:v>BAIK</c:v>
                </c:pt>
                <c:pt idx="2">
                  <c:v>BURUK</c:v>
                </c:pt>
                <c:pt idx="3">
                  <c:v>SANGAT BURUK</c:v>
                </c:pt>
                <c:pt idx="4">
                  <c:v>TT/TJ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Sheet1!$B$2:$B$7</c15:sqref>
                  </c15:fullRef>
                </c:ext>
              </c:extLst>
              <c:f>Sheet1!$B$2:$B$6</c:f>
              <c:numCache>
                <c:formatCode>General</c:formatCode>
                <c:ptCount val="5"/>
                <c:pt idx="0">
                  <c:v>1</c:v>
                </c:pt>
                <c:pt idx="1">
                  <c:v>36</c:v>
                </c:pt>
                <c:pt idx="2">
                  <c:v>53</c:v>
                </c:pt>
                <c:pt idx="3">
                  <c:v>6</c:v>
                </c:pt>
                <c:pt idx="4">
                  <c:v>4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>
                <c15:categoryFilterException>
                  <c15:sqref>Sheet1!$B$7</c15:sqref>
                  <c15:bubble3D val="0"/>
                </c15:categoryFilterException>
              </c15:categoryFilterExceptions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 w="76200">
          <a:noFill/>
        </a:ln>
        <a:effectLst/>
      </c:spPr>
    </c:plotArea>
    <c:legend>
      <c:legendPos val="t"/>
      <c:layout>
        <c:manualLayout>
          <c:xMode val="edge"/>
          <c:yMode val="edge"/>
          <c:x val="0.15633103964416498"/>
          <c:y val="0.74066921469712799"/>
          <c:w val="0.67268581788135939"/>
          <c:h val="0.191658170928934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535676986257531E-2"/>
          <c:y val="8.9004913704685343E-2"/>
          <c:w val="0.6334874746332213"/>
          <c:h val="0.5731276613971014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3175">
              <a:solidFill>
                <a:schemeClr val="tx1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</c:spPr>
          <c:dPt>
            <c:idx val="0"/>
            <c:bubble3D val="0"/>
            <c:spPr>
              <a:solidFill>
                <a:schemeClr val="bg1"/>
              </a:solidFill>
              <a:ln w="3175">
                <a:solidFill>
                  <a:schemeClr val="tx1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1"/>
            <c:bubble3D val="0"/>
            <c:spPr>
              <a:solidFill>
                <a:schemeClr val="tx1"/>
              </a:solidFill>
              <a:ln w="3175">
                <a:solidFill>
                  <a:schemeClr val="tx1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2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3"/>
            <c:bubble3D val="0"/>
            <c:spPr>
              <a:solidFill>
                <a:schemeClr val="accent4">
                  <a:lumMod val="50000"/>
                </a:schemeClr>
              </a:solidFill>
              <a:ln w="3175">
                <a:solidFill>
                  <a:schemeClr val="tx1"/>
                </a:solidFill>
              </a:ln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Lbls>
            <c:dLbl>
              <c:idx val="0"/>
              <c:layout>
                <c:manualLayout>
                  <c:x val="3.6111317258394672E-3"/>
                  <c:y val="-3.786441509009744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1847071130480426E-2"/>
                  <c:y val="-7.673981700881153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Sheet1!$A$2:$A$7</c15:sqref>
                  </c15:fullRef>
                </c:ext>
              </c:extLst>
              <c:f>Sheet1!$A$2:$A$5</c:f>
              <c:strCache>
                <c:ptCount val="4"/>
                <c:pt idx="0">
                  <c:v>SANGAT BERDAMPAK</c:v>
                </c:pt>
                <c:pt idx="1">
                  <c:v>BERDAMPAK</c:v>
                </c:pt>
                <c:pt idx="2">
                  <c:v>TIDAK BERDAMPAK</c:v>
                </c:pt>
                <c:pt idx="3">
                  <c:v>SANGAT TIDAK BERDAMPAK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Sheet1!$B$2:$B$7</c15:sqref>
                  </c15:fullRef>
                </c:ext>
              </c:extLst>
              <c:f>Sheet1!$B$2:$B$5</c:f>
              <c:numCache>
                <c:formatCode>General</c:formatCode>
                <c:ptCount val="4"/>
                <c:pt idx="0">
                  <c:v>22</c:v>
                </c:pt>
                <c:pt idx="1">
                  <c:v>31</c:v>
                </c:pt>
                <c:pt idx="2">
                  <c:v>18</c:v>
                </c:pt>
                <c:pt idx="3">
                  <c:v>29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>
                <c15:categoryFilterException>
                  <c15:sqref>Sheet1!$B$6</c15:sqref>
                  <c15:spPr xmlns:c15="http://schemas.microsoft.com/office/drawing/2012/chart">
                    <a:solidFill>
                      <a:schemeClr val="accent5"/>
                    </a:solidFill>
                    <a:ln w="3175">
                      <a:solidFill>
                        <a:schemeClr val="tx1"/>
                      </a:solidFill>
                    </a:ln>
                    <a:effectLst>
                      <a:outerShdw blurRad="50800" dist="38100" algn="l" rotWithShape="0">
                        <a:prstClr val="black">
                          <a:alpha val="4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</c15:spPr>
                  <c15:bubble3D val="0"/>
                </c15:categoryFilterException>
                <c15:categoryFilterException>
                  <c15:sqref>Sheet1!$B$7</c15:sqref>
                  <c15:bubble3D val="0"/>
                </c15:categoryFilterException>
              </c15:categoryFilterExceptions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 w="76200">
          <a:noFill/>
        </a:ln>
        <a:effectLst/>
      </c:spPr>
    </c:plotArea>
    <c:legend>
      <c:legendPos val="t"/>
      <c:layout>
        <c:manualLayout>
          <c:xMode val="edge"/>
          <c:yMode val="edge"/>
          <c:x val="1.4444526903357869E-2"/>
          <c:y val="0.66929025894896987"/>
          <c:w val="0.98555547309664215"/>
          <c:h val="0.280942949730287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225392135876164"/>
          <c:y val="9.4655571920410519E-2"/>
          <c:w val="0.33964751482509736"/>
          <c:h val="0.362772546284408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6350">
              <a:solidFill>
                <a:schemeClr val="tx1">
                  <a:lumMod val="95000"/>
                  <a:lumOff val="5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</c:spPr>
          <c:dPt>
            <c:idx val="0"/>
            <c:bubble3D val="0"/>
            <c:spPr>
              <a:solidFill>
                <a:schemeClr val="accent2"/>
              </a:solidFill>
              <a:ln w="635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1"/>
            <c:bubble3D val="0"/>
            <c:spPr>
              <a:solidFill>
                <a:schemeClr val="bg1"/>
              </a:solidFill>
              <a:ln w="635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2"/>
            <c:bubble3D val="0"/>
            <c:spPr>
              <a:solidFill>
                <a:schemeClr val="tx1"/>
              </a:solidFill>
              <a:ln w="635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6350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</c:spPr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635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Lbls>
            <c:dLbl>
              <c:idx val="0"/>
              <c:layout>
                <c:manualLayout>
                  <c:x val="-4.7557687491905153E-17"/>
                  <c:y val="-1.10828198620712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5973537875284532E-3"/>
                  <c:y val="5.394148052947081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5="http://schemas.microsoft.com/office/drawing/2012/chart"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1.108281986207125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Sheet1!$A$2:$A$7</c15:sqref>
                  </c15:fullRef>
                </c:ext>
              </c:extLst>
              <c:f>Sheet1!$A$2:$A$6</c:f>
              <c:strCache>
                <c:ptCount val="5"/>
                <c:pt idx="0">
                  <c:v>SANGAT PERCAYA</c:v>
                </c:pt>
                <c:pt idx="1">
                  <c:v>PERCAYA</c:v>
                </c:pt>
                <c:pt idx="2">
                  <c:v>TIDAK PERCAYA</c:v>
                </c:pt>
                <c:pt idx="3">
                  <c:v>SANGAT TIDAK PERCAYA</c:v>
                </c:pt>
                <c:pt idx="4">
                  <c:v>TT/TJ/RHS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Sheet1!$B$2:$B$7</c15:sqref>
                  </c15:fullRef>
                </c:ext>
              </c:extLst>
              <c:f>Sheet1!$B$2:$B$6</c:f>
              <c:numCache>
                <c:formatCode>General</c:formatCode>
                <c:ptCount val="5"/>
                <c:pt idx="0">
                  <c:v>8</c:v>
                </c:pt>
                <c:pt idx="1">
                  <c:v>36</c:v>
                </c:pt>
                <c:pt idx="2">
                  <c:v>41</c:v>
                </c:pt>
                <c:pt idx="3">
                  <c:v>5</c:v>
                </c:pt>
                <c:pt idx="4">
                  <c:v>10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>
                <c15:categoryFilterException>
                  <c15:sqref>Sheet1!$B$7</c15:sqref>
                  <c15:bubble3D val="0"/>
                </c15:categoryFilterException>
              </c15:categoryFilterExceptions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 w="76200">
          <a:noFill/>
        </a:ln>
        <a:effectLst/>
      </c:spPr>
    </c:plotArea>
    <c:legend>
      <c:legendPos val="t"/>
      <c:layout>
        <c:manualLayout>
          <c:xMode val="edge"/>
          <c:yMode val="edge"/>
          <c:x val="4.9973528070866337E-2"/>
          <c:y val="0.52455422738673885"/>
          <c:w val="0.64674497401012143"/>
          <c:h val="0.27755002485998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225392135876164"/>
          <c:y val="9.4655571920410519E-2"/>
          <c:w val="0.33964751482509736"/>
          <c:h val="0.362772546284408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6350">
              <a:solidFill>
                <a:schemeClr val="tx1">
                  <a:lumMod val="95000"/>
                  <a:lumOff val="5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</c:spPr>
          <c:dPt>
            <c:idx val="0"/>
            <c:bubble3D val="0"/>
            <c:spPr>
              <a:solidFill>
                <a:schemeClr val="accent2"/>
              </a:solidFill>
              <a:ln w="635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1"/>
            <c:bubble3D val="0"/>
            <c:spPr>
              <a:solidFill>
                <a:schemeClr val="bg1"/>
              </a:solidFill>
              <a:ln w="635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2"/>
            <c:bubble3D val="0"/>
            <c:spPr>
              <a:solidFill>
                <a:schemeClr val="tx1"/>
              </a:solidFill>
              <a:ln w="635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6350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</c:spPr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635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Lbls>
            <c:dLbl>
              <c:idx val="0"/>
              <c:layout>
                <c:manualLayout>
                  <c:x val="-4.7557687491905153E-17"/>
                  <c:y val="-1.10828198620712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5973537875284532E-3"/>
                  <c:y val="5.394148052947081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5="http://schemas.microsoft.com/office/drawing/2012/chart"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1.108281986207125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Sheet1!$A$2:$A$7</c15:sqref>
                  </c15:fullRef>
                </c:ext>
              </c:extLst>
              <c:f>Sheet1!$A$2:$A$6</c:f>
              <c:strCache>
                <c:ptCount val="5"/>
                <c:pt idx="0">
                  <c:v>SANGAT PERCAYA</c:v>
                </c:pt>
                <c:pt idx="1">
                  <c:v>PERCAYA</c:v>
                </c:pt>
                <c:pt idx="2">
                  <c:v>TIDAK PERCAYA</c:v>
                </c:pt>
                <c:pt idx="3">
                  <c:v>SANGAT TIDAK PERCAYA</c:v>
                </c:pt>
                <c:pt idx="4">
                  <c:v>TT/TJ/RHS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Sheet1!$B$2:$B$7</c15:sqref>
                  </c15:fullRef>
                </c:ext>
              </c:extLst>
              <c:f>Sheet1!$B$2:$B$6</c:f>
              <c:numCache>
                <c:formatCode>General</c:formatCode>
                <c:ptCount val="5"/>
                <c:pt idx="0">
                  <c:v>7</c:v>
                </c:pt>
                <c:pt idx="1">
                  <c:v>42</c:v>
                </c:pt>
                <c:pt idx="2">
                  <c:v>36</c:v>
                </c:pt>
                <c:pt idx="3">
                  <c:v>4</c:v>
                </c:pt>
                <c:pt idx="4">
                  <c:v>11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>
                <c15:categoryFilterException>
                  <c15:sqref>Sheet1!$B$7</c15:sqref>
                  <c15:bubble3D val="0"/>
                </c15:categoryFilterException>
              </c15:categoryFilterExceptions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 w="76200">
          <a:noFill/>
        </a:ln>
        <a:effectLst/>
      </c:spPr>
    </c:plotArea>
    <c:legend>
      <c:legendPos val="t"/>
      <c:layout>
        <c:manualLayout>
          <c:xMode val="edge"/>
          <c:yMode val="edge"/>
          <c:x val="4.9973528070866337E-2"/>
          <c:y val="0.52455422738673885"/>
          <c:w val="0.64674497401012143"/>
          <c:h val="0.27755002485998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225392135876164"/>
          <c:y val="9.4655571920410519E-2"/>
          <c:w val="0.33964751482509736"/>
          <c:h val="0.362772546284408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6350">
              <a:solidFill>
                <a:schemeClr val="tx1">
                  <a:lumMod val="95000"/>
                  <a:lumOff val="5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</c:spPr>
          <c:dPt>
            <c:idx val="0"/>
            <c:bubble3D val="0"/>
            <c:spPr>
              <a:solidFill>
                <a:schemeClr val="accent2"/>
              </a:solidFill>
              <a:ln w="635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1"/>
            <c:bubble3D val="0"/>
            <c:spPr>
              <a:solidFill>
                <a:schemeClr val="bg1"/>
              </a:solidFill>
              <a:ln w="635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2"/>
            <c:bubble3D val="0"/>
            <c:spPr>
              <a:solidFill>
                <a:schemeClr val="tx1"/>
              </a:solidFill>
              <a:ln w="635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6350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</c:spPr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635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Lbls>
            <c:dLbl>
              <c:idx val="0"/>
              <c:layout>
                <c:manualLayout>
                  <c:x val="-4.7557687491905153E-17"/>
                  <c:y val="-1.10828198620712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5973537875284532E-3"/>
                  <c:y val="5.394148052947081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5="http://schemas.microsoft.com/office/drawing/2012/chart"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1.108281986207125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Sheet1!$A$2:$A$7</c15:sqref>
                  </c15:fullRef>
                </c:ext>
              </c:extLst>
              <c:f>Sheet1!$A$2:$A$6</c:f>
              <c:strCache>
                <c:ptCount val="5"/>
                <c:pt idx="0">
                  <c:v>SANGAT PERCAYA</c:v>
                </c:pt>
                <c:pt idx="1">
                  <c:v>PERCAYA</c:v>
                </c:pt>
                <c:pt idx="2">
                  <c:v>TIDAK PERCAYA</c:v>
                </c:pt>
                <c:pt idx="3">
                  <c:v>SANGAT TIDAK PERCAYA</c:v>
                </c:pt>
                <c:pt idx="4">
                  <c:v>TT/TJ/RHS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Sheet1!$B$2:$B$7</c15:sqref>
                  </c15:fullRef>
                </c:ext>
              </c:extLst>
              <c:f>Sheet1!$B$2:$B$6</c:f>
              <c:numCache>
                <c:formatCode>General</c:formatCode>
                <c:ptCount val="5"/>
                <c:pt idx="0">
                  <c:v>11</c:v>
                </c:pt>
                <c:pt idx="1">
                  <c:v>44</c:v>
                </c:pt>
                <c:pt idx="2">
                  <c:v>32</c:v>
                </c:pt>
                <c:pt idx="3">
                  <c:v>6</c:v>
                </c:pt>
                <c:pt idx="4">
                  <c:v>7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>
                <c15:categoryFilterException>
                  <c15:sqref>Sheet1!$B$7</c15:sqref>
                  <c15:bubble3D val="0"/>
                </c15:categoryFilterException>
              </c15:categoryFilterExceptions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 w="76200">
          <a:noFill/>
        </a:ln>
        <a:effectLst/>
      </c:spPr>
    </c:plotArea>
    <c:legend>
      <c:legendPos val="t"/>
      <c:layout>
        <c:manualLayout>
          <c:xMode val="edge"/>
          <c:yMode val="edge"/>
          <c:x val="4.9973528070866337E-2"/>
          <c:y val="0.52455422738673885"/>
          <c:w val="0.64674497401012143"/>
          <c:h val="0.27755002485998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225392135876164"/>
          <c:y val="9.4655571920410519E-2"/>
          <c:w val="0.33964751482509736"/>
          <c:h val="0.362772546284408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6350">
              <a:solidFill>
                <a:schemeClr val="tx1">
                  <a:lumMod val="95000"/>
                  <a:lumOff val="5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</c:spPr>
          <c:dPt>
            <c:idx val="0"/>
            <c:bubble3D val="0"/>
            <c:spPr>
              <a:solidFill>
                <a:schemeClr val="accent2"/>
              </a:solidFill>
              <a:ln w="635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1"/>
            <c:bubble3D val="0"/>
            <c:spPr>
              <a:solidFill>
                <a:schemeClr val="bg1"/>
              </a:solidFill>
              <a:ln w="635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2"/>
            <c:bubble3D val="0"/>
            <c:spPr>
              <a:solidFill>
                <a:schemeClr val="tx1"/>
              </a:solidFill>
              <a:ln w="635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6350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</c:spPr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635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Lbls>
            <c:dLbl>
              <c:idx val="0"/>
              <c:layout>
                <c:manualLayout>
                  <c:x val="-4.7557687491905153E-17"/>
                  <c:y val="-1.10828198620712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5973537875284532E-3"/>
                  <c:y val="5.394148052947081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5="http://schemas.microsoft.com/office/drawing/2012/chart"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1.108281986207125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Sheet1!$A$2:$A$7</c15:sqref>
                  </c15:fullRef>
                </c:ext>
              </c:extLst>
              <c:f>Sheet1!$A$2:$A$6</c:f>
              <c:strCache>
                <c:ptCount val="5"/>
                <c:pt idx="0">
                  <c:v>SANGAT PERCAYA</c:v>
                </c:pt>
                <c:pt idx="1">
                  <c:v>PERCAYA</c:v>
                </c:pt>
                <c:pt idx="2">
                  <c:v>TIDAK PERCAYA</c:v>
                </c:pt>
                <c:pt idx="3">
                  <c:v>SANGAT TIDAK PERCAYA</c:v>
                </c:pt>
                <c:pt idx="4">
                  <c:v>TT/TJ/RHS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Sheet1!$B$2:$B$7</c15:sqref>
                  </c15:fullRef>
                </c:ext>
              </c:extLst>
              <c:f>Sheet1!$B$2:$B$6</c:f>
              <c:numCache>
                <c:formatCode>General</c:formatCode>
                <c:ptCount val="5"/>
                <c:pt idx="0">
                  <c:v>7</c:v>
                </c:pt>
                <c:pt idx="1">
                  <c:v>40</c:v>
                </c:pt>
                <c:pt idx="2">
                  <c:v>29</c:v>
                </c:pt>
                <c:pt idx="3">
                  <c:v>4</c:v>
                </c:pt>
                <c:pt idx="4">
                  <c:v>20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>
                <c15:categoryFilterException>
                  <c15:sqref>Sheet1!$B$7</c15:sqref>
                  <c15:bubble3D val="0"/>
                </c15:categoryFilterException>
              </c15:categoryFilterExceptions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 w="76200">
          <a:noFill/>
        </a:ln>
        <a:effectLst/>
      </c:spPr>
    </c:plotArea>
    <c:legend>
      <c:legendPos val="t"/>
      <c:layout>
        <c:manualLayout>
          <c:xMode val="edge"/>
          <c:yMode val="edge"/>
          <c:x val="4.9973528070866337E-2"/>
          <c:y val="0.52455422738673885"/>
          <c:w val="0.64674497401012143"/>
          <c:h val="0.27755002485998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003619659282212"/>
          <c:y val="8.8454511273936789E-2"/>
          <c:w val="0.57570924702522341"/>
          <c:h val="0.627309256878749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3175">
              <a:solidFill>
                <a:schemeClr val="tx1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</c:spPr>
          <c:dPt>
            <c:idx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3175">
                <a:solidFill>
                  <a:schemeClr val="tx1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1"/>
            <c:bubble3D val="0"/>
            <c:spPr>
              <a:noFill/>
              <a:ln w="3175">
                <a:solidFill>
                  <a:schemeClr val="tx1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2"/>
            <c:bubble3D val="0"/>
            <c:spPr>
              <a:solidFill>
                <a:schemeClr val="tx1"/>
              </a:solidFill>
              <a:ln w="3175">
                <a:solidFill>
                  <a:schemeClr val="tx1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3"/>
            <c:bubble3D val="0"/>
            <c:spPr>
              <a:solidFill>
                <a:schemeClr val="accent4">
                  <a:lumMod val="50000"/>
                </a:schemeClr>
              </a:solidFill>
              <a:ln w="3175">
                <a:solidFill>
                  <a:schemeClr val="tx1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5973537875284532E-3"/>
                  <c:y val="5.394148052947081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Sheet1!$A$2:$A$7</c15:sqref>
                  </c15:fullRef>
                </c:ext>
              </c:extLst>
              <c:f>Sheet1!$A$2:$A$5</c:f>
              <c:strCache>
                <c:ptCount val="4"/>
                <c:pt idx="0">
                  <c:v>SANGAT YAKIN</c:v>
                </c:pt>
                <c:pt idx="1">
                  <c:v>YAKIN</c:v>
                </c:pt>
                <c:pt idx="2">
                  <c:v>RAGU-RAGU</c:v>
                </c:pt>
                <c:pt idx="3">
                  <c:v>SANGAT RAGU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Sheet1!$B$2:$B$7</c15:sqref>
                  </c15:fullRef>
                </c:ext>
              </c:extLst>
              <c:f>Sheet1!$B$2:$B$5</c:f>
              <c:numCache>
                <c:formatCode>General</c:formatCode>
                <c:ptCount val="4"/>
                <c:pt idx="0">
                  <c:v>9</c:v>
                </c:pt>
                <c:pt idx="1">
                  <c:v>47</c:v>
                </c:pt>
                <c:pt idx="2">
                  <c:v>35</c:v>
                </c:pt>
                <c:pt idx="3">
                  <c:v>9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>
                <c15:categoryFilterException>
                  <c15:sqref>Sheet1!$B$6</c15:sqref>
                  <c15:spPr xmlns:c15="http://schemas.microsoft.com/office/drawing/2012/chart">
                    <a:solidFill>
                      <a:schemeClr val="accent5"/>
                    </a:solidFill>
                    <a:ln w="3175">
                      <a:solidFill>
                        <a:schemeClr val="tx1"/>
                      </a:solidFill>
                    </a:ln>
                    <a:effectLst>
                      <a:outerShdw blurRad="50800" dist="38100" algn="l" rotWithShape="0">
                        <a:prstClr val="black">
                          <a:alpha val="4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</c15:spPr>
                  <c15:bubble3D val="0"/>
                </c15:categoryFilterException>
                <c15:categoryFilterException>
                  <c15:sqref>Sheet1!$B$7</c15:sqref>
                  <c15:bubble3D val="0"/>
                </c15:categoryFilterException>
              </c15:categoryFilterExceptions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 w="76200">
          <a:noFill/>
        </a:ln>
        <a:effectLst/>
      </c:spPr>
    </c:plotArea>
    <c:legend>
      <c:legendPos val="t"/>
      <c:layout>
        <c:manualLayout>
          <c:xMode val="edge"/>
          <c:yMode val="edge"/>
          <c:x val="0.22896543779178358"/>
          <c:y val="0.7378985097316102"/>
          <c:w val="0.45737672169668725"/>
          <c:h val="0.222135925549630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003619659282212"/>
          <c:y val="8.8454511273936789E-2"/>
          <c:w val="0.57570924702522341"/>
          <c:h val="0.627309256878749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3175">
              <a:solidFill>
                <a:schemeClr val="tx1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</c:spPr>
          <c:dPt>
            <c:idx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3175">
                <a:solidFill>
                  <a:schemeClr val="tx1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1"/>
            <c:bubble3D val="0"/>
            <c:spPr>
              <a:noFill/>
              <a:ln w="3175">
                <a:solidFill>
                  <a:schemeClr val="tx1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2"/>
            <c:bubble3D val="0"/>
            <c:spPr>
              <a:solidFill>
                <a:schemeClr val="tx1"/>
              </a:solidFill>
              <a:ln w="3175">
                <a:solidFill>
                  <a:schemeClr val="tx1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3"/>
            <c:bubble3D val="0"/>
            <c:spPr>
              <a:solidFill>
                <a:schemeClr val="accent1">
                  <a:lumMod val="75000"/>
                </a:schemeClr>
              </a:solidFill>
              <a:ln w="3175">
                <a:solidFill>
                  <a:schemeClr val="tx1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5973537875284532E-3"/>
                  <c:y val="5.394148052947081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Sheet1!$A$2:$A$7</c15:sqref>
                  </c15:fullRef>
                </c:ext>
              </c:extLst>
              <c:f>Sheet1!$A$2:$A$5</c:f>
              <c:strCache>
                <c:ptCount val="4"/>
                <c:pt idx="0">
                  <c:v>SANGAT YAKIN</c:v>
                </c:pt>
                <c:pt idx="1">
                  <c:v>YAKIN</c:v>
                </c:pt>
                <c:pt idx="2">
                  <c:v>RAGU-RAGU</c:v>
                </c:pt>
                <c:pt idx="3">
                  <c:v>SANGAT RAGU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Sheet1!$B$2:$B$7</c15:sqref>
                  </c15:fullRef>
                </c:ext>
              </c:extLst>
              <c:f>Sheet1!$B$2:$B$5</c:f>
              <c:numCache>
                <c:formatCode>General</c:formatCode>
                <c:ptCount val="4"/>
                <c:pt idx="0">
                  <c:v>11</c:v>
                </c:pt>
                <c:pt idx="1">
                  <c:v>43</c:v>
                </c:pt>
                <c:pt idx="2">
                  <c:v>40</c:v>
                </c:pt>
                <c:pt idx="3">
                  <c:v>6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>
                <c15:categoryFilterException>
                  <c15:sqref>Sheet1!$B$6</c15:sqref>
                  <c15:spPr xmlns:c15="http://schemas.microsoft.com/office/drawing/2012/chart">
                    <a:solidFill>
                      <a:schemeClr val="accent5"/>
                    </a:solidFill>
                    <a:ln w="3175">
                      <a:solidFill>
                        <a:schemeClr val="tx1"/>
                      </a:solidFill>
                    </a:ln>
                    <a:effectLst>
                      <a:outerShdw blurRad="50800" dist="38100" algn="l" rotWithShape="0">
                        <a:prstClr val="black">
                          <a:alpha val="4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</c15:spPr>
                  <c15:bubble3D val="0"/>
                </c15:categoryFilterException>
                <c15:categoryFilterException>
                  <c15:sqref>Sheet1!$B$7</c15:sqref>
                  <c15:bubble3D val="0"/>
                </c15:categoryFilterException>
              </c15:categoryFilterExceptions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 w="76200">
          <a:noFill/>
        </a:ln>
        <a:effectLst/>
      </c:spPr>
    </c:plotArea>
    <c:legend>
      <c:legendPos val="t"/>
      <c:layout>
        <c:manualLayout>
          <c:xMode val="edge"/>
          <c:yMode val="edge"/>
          <c:x val="0.22896543779178358"/>
          <c:y val="0.7378985097316102"/>
          <c:w val="0.45737672169668725"/>
          <c:h val="0.222135925549630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807133098952259"/>
          <c:y val="7.4752744500264784E-2"/>
          <c:w val="0.46820270035453965"/>
          <c:h val="0.4902926425346833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9525">
              <a:solidFill>
                <a:schemeClr val="tx1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</c:spPr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accent1">
                    <a:lumMod val="75000"/>
                  </a:scheme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1"/>
            <c:bubble3D val="0"/>
            <c:spPr>
              <a:solidFill>
                <a:schemeClr val="accent1">
                  <a:lumMod val="75000"/>
                </a:schemeClr>
              </a:solidFill>
              <a:ln w="9525">
                <a:solidFill>
                  <a:schemeClr val="accent1">
                    <a:lumMod val="50000"/>
                  </a:schemeClr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2"/>
            <c:bubble3D val="0"/>
            <c:spPr>
              <a:noFill/>
              <a:ln w="9525">
                <a:solidFill>
                  <a:schemeClr val="accent1">
                    <a:lumMod val="50000"/>
                  </a:scheme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3"/>
            <c:bubble3D val="0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Lbls>
            <c:dLbl>
              <c:idx val="1"/>
              <c:layout>
                <c:manualLayout>
                  <c:x val="8.540260941957081E-3"/>
                  <c:y val="-4.6318533650049985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810391412935739E-2"/>
                  <c:y val="-9.2637067300099969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Sheet1!$A$2:$A$7</c15:sqref>
                  </c15:fullRef>
                </c:ext>
              </c:extLst>
              <c:f>Sheet1!$A$2:$A$5</c:f>
              <c:strCache>
                <c:ptCount val="4"/>
                <c:pt idx="0">
                  <c:v>17 - 22 TAHUN</c:v>
                </c:pt>
                <c:pt idx="1">
                  <c:v>23 - 30 TAHUN</c:v>
                </c:pt>
                <c:pt idx="2">
                  <c:v>31 - 40 TAHUN</c:v>
                </c:pt>
                <c:pt idx="3">
                  <c:v>41 -  …  TAHUN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Sheet1!$B$2:$B$7</c15:sqref>
                  </c15:fullRef>
                </c:ext>
              </c:extLst>
              <c:f>Sheet1!$B$2:$B$5</c:f>
              <c:numCache>
                <c:formatCode>General</c:formatCode>
                <c:ptCount val="4"/>
                <c:pt idx="0">
                  <c:v>17</c:v>
                </c:pt>
                <c:pt idx="1">
                  <c:v>18</c:v>
                </c:pt>
                <c:pt idx="2">
                  <c:v>29</c:v>
                </c:pt>
                <c:pt idx="3">
                  <c:v>36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>
                <c15:categoryFilterException>
                  <c15:sqref>Sheet1!$B$6</c15:sqref>
                  <c15:spPr xmlns:c15="http://schemas.microsoft.com/office/drawing/2012/chart">
                    <a:solidFill>
                      <a:schemeClr val="accent5"/>
                    </a:solidFill>
                    <a:ln w="9525">
                      <a:solidFill>
                        <a:schemeClr val="tx1"/>
                      </a:solidFill>
                    </a:ln>
                    <a:effectLst>
                      <a:outerShdw blurRad="50800" dist="38100" algn="l" rotWithShape="0">
                        <a:prstClr val="black">
                          <a:alpha val="4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</c15:spPr>
                  <c15:bubble3D val="0"/>
                </c15:categoryFilterException>
                <c15:categoryFilterException>
                  <c15:sqref>Sheet1!$B$7</c15:sqref>
                  <c15:bubble3D val="0"/>
                </c15:categoryFilterException>
              </c15:categoryFilterExceptions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 w="76200">
          <a:noFill/>
        </a:ln>
        <a:effectLst/>
      </c:spPr>
    </c:plotArea>
    <c:legend>
      <c:legendPos val="t"/>
      <c:layout>
        <c:manualLayout>
          <c:xMode val="edge"/>
          <c:yMode val="edge"/>
          <c:x val="9.8213000832507322E-2"/>
          <c:y val="0.60091696108112569"/>
          <c:w val="0.74806230221226377"/>
          <c:h val="0.32404883797011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67471064710793"/>
          <c:y val="0.25469672670660698"/>
          <c:w val="0.37855879954703586"/>
          <c:h val="0.4043331207671754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3175">
              <a:solidFill>
                <a:schemeClr val="tx1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</c:spPr>
          <c:dPt>
            <c:idx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3175">
                <a:solidFill>
                  <a:schemeClr val="tx1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1"/>
            <c:bubble3D val="0"/>
            <c:spPr>
              <a:noFill/>
              <a:ln w="3175">
                <a:solidFill>
                  <a:schemeClr val="tx1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2"/>
            <c:bubble3D val="0"/>
            <c:spPr>
              <a:solidFill>
                <a:schemeClr val="tx1"/>
              </a:solidFill>
              <a:ln w="3175">
                <a:solidFill>
                  <a:schemeClr val="tx1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3"/>
            <c:bubble3D val="0"/>
            <c:spPr>
              <a:solidFill>
                <a:schemeClr val="accent1">
                  <a:lumMod val="75000"/>
                </a:schemeClr>
              </a:solidFill>
              <a:ln w="3175">
                <a:solidFill>
                  <a:schemeClr val="tx1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4"/>
            <c:bubble3D val="0"/>
            <c:spPr>
              <a:solidFill>
                <a:schemeClr val="accent5"/>
              </a:solidFill>
              <a:ln w="3175">
                <a:solidFill>
                  <a:schemeClr val="tx1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5"/>
            <c:bubble3D val="0"/>
          </c:dPt>
          <c:dLbls>
            <c:dLbl>
              <c:idx val="2"/>
              <c:layout>
                <c:manualLayout>
                  <c:x val="2.5973537875284532E-3"/>
                  <c:y val="5.394148052947081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5940856481292355E-3"/>
                  <c:y val="-8.312114896553440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Sheet1!$A$2:$A$9</c15:sqref>
                  </c15:fullRef>
                </c:ext>
              </c:extLst>
              <c:f>Sheet1!$A$2:$A$8</c:f>
              <c:strCache>
                <c:ptCount val="7"/>
                <c:pt idx="0">
                  <c:v>WIBAWA</c:v>
                </c:pt>
                <c:pt idx="1">
                  <c:v>TEGAS</c:v>
                </c:pt>
                <c:pt idx="2">
                  <c:v>DAPAT DIPERCAYA</c:v>
                </c:pt>
                <c:pt idx="3">
                  <c:v>TERBUKTI BEKERJA</c:v>
                </c:pt>
                <c:pt idx="4">
                  <c:v>KEPEMIMPINAN</c:v>
                </c:pt>
                <c:pt idx="5">
                  <c:v>RELIGIUS</c:v>
                </c:pt>
                <c:pt idx="6">
                  <c:v>RUPAWAN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Sheet1!$B$2:$B$9</c15:sqref>
                  </c15:fullRef>
                </c:ext>
              </c:extLst>
              <c:f>Sheet1!$B$2:$B$8</c:f>
              <c:numCache>
                <c:formatCode>General</c:formatCode>
                <c:ptCount val="7"/>
                <c:pt idx="0">
                  <c:v>27</c:v>
                </c:pt>
                <c:pt idx="1">
                  <c:v>24</c:v>
                </c:pt>
                <c:pt idx="2">
                  <c:v>21</c:v>
                </c:pt>
                <c:pt idx="3">
                  <c:v>12</c:v>
                </c:pt>
                <c:pt idx="4">
                  <c:v>9</c:v>
                </c:pt>
                <c:pt idx="5">
                  <c:v>5</c:v>
                </c:pt>
                <c:pt idx="6">
                  <c:v>2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 w="76200">
          <a:noFill/>
        </a:ln>
        <a:effectLst/>
      </c:spPr>
    </c:plotArea>
    <c:legend>
      <c:legendPos val="t"/>
      <c:layout>
        <c:manualLayout>
          <c:xMode val="edge"/>
          <c:yMode val="edge"/>
          <c:x val="0.47258296580382342"/>
          <c:y val="0.23363020600736834"/>
          <c:w val="0.45737672169668725"/>
          <c:h val="0.449333732722091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067839081242717"/>
          <c:y val="7.5253807001073522E-2"/>
          <c:w val="0.57570924702522341"/>
          <c:h val="0.627309256878749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3175">
              <a:solidFill>
                <a:schemeClr val="tx1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</c:spPr>
          <c:dPt>
            <c:idx val="0"/>
            <c:bubble3D val="0"/>
            <c:spPr>
              <a:solidFill>
                <a:schemeClr val="accent6">
                  <a:lumMod val="50000"/>
                </a:schemeClr>
              </a:solidFill>
              <a:ln w="3175">
                <a:solidFill>
                  <a:schemeClr val="tx1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1"/>
            <c:bubble3D val="0"/>
            <c:spPr>
              <a:noFill/>
              <a:ln w="3175">
                <a:solidFill>
                  <a:schemeClr val="tx1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2"/>
            <c:bubble3D val="0"/>
            <c:spPr>
              <a:solidFill>
                <a:schemeClr val="tx1"/>
              </a:solidFill>
              <a:ln w="3175">
                <a:solidFill>
                  <a:schemeClr val="tx1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3"/>
            <c:bubble3D val="0"/>
            <c:spPr>
              <a:solidFill>
                <a:schemeClr val="accent4">
                  <a:lumMod val="50000"/>
                </a:schemeClr>
              </a:solidFill>
              <a:ln w="3175">
                <a:solidFill>
                  <a:schemeClr val="tx1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4"/>
            <c:bubble3D val="0"/>
            <c:spPr>
              <a:solidFill>
                <a:schemeClr val="accent4">
                  <a:lumMod val="75000"/>
                </a:schemeClr>
              </a:solidFill>
              <a:ln w="3175">
                <a:solidFill>
                  <a:schemeClr val="tx1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5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6"/>
            <c:bubble3D val="0"/>
            <c:spPr>
              <a:solidFill>
                <a:schemeClr val="accent6">
                  <a:lumMod val="75000"/>
                </a:schemeClr>
              </a:solidFill>
              <a:ln w="3175">
                <a:solidFill>
                  <a:schemeClr val="tx1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>
                          <a:lumMod val="9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5973537875284532E-3"/>
                  <c:y val="5.394148052947081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3.6642833397226571E-3"/>
                  <c:y val="-6.818217725619851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SURAT KABAR</c:v>
                </c:pt>
                <c:pt idx="1">
                  <c:v>TELEVISI</c:v>
                </c:pt>
                <c:pt idx="2">
                  <c:v>RADIO</c:v>
                </c:pt>
                <c:pt idx="3">
                  <c:v>MEDIA SOSIAL</c:v>
                </c:pt>
                <c:pt idx="4">
                  <c:v>MEDIA ONLINE</c:v>
                </c:pt>
                <c:pt idx="5">
                  <c:v>BALIGO/POSTER DLL</c:v>
                </c:pt>
                <c:pt idx="6">
                  <c:v>TOKOH MASYARAKAT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5</c:v>
                </c:pt>
                <c:pt idx="1">
                  <c:v>34</c:v>
                </c:pt>
                <c:pt idx="2">
                  <c:v>11</c:v>
                </c:pt>
                <c:pt idx="3">
                  <c:v>27</c:v>
                </c:pt>
                <c:pt idx="4">
                  <c:v>16</c:v>
                </c:pt>
                <c:pt idx="5">
                  <c:v>4</c:v>
                </c:pt>
                <c:pt idx="6">
                  <c:v>3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 w="76200">
          <a:noFill/>
        </a:ln>
        <a:effectLst/>
      </c:spPr>
    </c:plotArea>
    <c:legend>
      <c:legendPos val="t"/>
      <c:layout>
        <c:manualLayout>
          <c:xMode val="edge"/>
          <c:yMode val="edge"/>
          <c:x val="5.0716456884095096E-2"/>
          <c:y val="0.24986404310041602"/>
          <c:w val="0.35338292161763596"/>
          <c:h val="0.361671754309667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807133098952259"/>
          <c:y val="7.4752744500264784E-2"/>
          <c:w val="0.46820270035453965"/>
          <c:h val="0.4902926425346833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9525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</c:spPr>
          <c:dPt>
            <c:idx val="0"/>
            <c:bubble3D val="0"/>
            <c:spPr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1"/>
            <c:bubble3D val="0"/>
            <c:spPr>
              <a:solidFill>
                <a:schemeClr val="tx1"/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2"/>
            <c:bubble3D val="0"/>
            <c:spPr>
              <a:solidFill>
                <a:schemeClr val="tx2">
                  <a:lumMod val="50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3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Lbls>
            <c:dLbl>
              <c:idx val="1"/>
              <c:layout>
                <c:manualLayout>
                  <c:x val="-4.2701304709786185E-3"/>
                  <c:y val="-2.315926682502499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4161043767828636E-2"/>
                  <c:y val="-0.1010320279895239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2701304709785795E-3"/>
                  <c:y val="-9.607193304747138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Sheet1!$A$2:$A$7</c15:sqref>
                  </c15:fullRef>
                </c:ext>
              </c:extLst>
              <c:f>Sheet1!$A$2:$A$5</c:f>
              <c:strCache>
                <c:ptCount val="4"/>
                <c:pt idx="0">
                  <c:v>ISLAM</c:v>
                </c:pt>
                <c:pt idx="1">
                  <c:v>KRISTEN</c:v>
                </c:pt>
                <c:pt idx="2">
                  <c:v>KATOLIK</c:v>
                </c:pt>
                <c:pt idx="3">
                  <c:v>LAINNYA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Sheet1!$B$2:$B$7</c15:sqref>
                  </c15:fullRef>
                </c:ext>
              </c:extLst>
              <c:f>Sheet1!$B$2:$B$5</c:f>
              <c:numCache>
                <c:formatCode>General</c:formatCode>
                <c:ptCount val="4"/>
                <c:pt idx="0">
                  <c:v>86</c:v>
                </c:pt>
                <c:pt idx="1">
                  <c:v>7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>
                <c15:categoryFilterException>
                  <c15:sqref>Sheet1!$B$6</c15:sqref>
                  <c15:spPr xmlns:c15="http://schemas.microsoft.com/office/drawing/2012/chart">
                    <a:solidFill>
                      <a:schemeClr val="accent5"/>
                    </a:solidFill>
                    <a:ln w="9525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>
                    <a:effectLst>
                      <a:outerShdw blurRad="50800" dist="38100" algn="l" rotWithShape="0">
                        <a:prstClr val="black">
                          <a:alpha val="4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</c15:spPr>
                  <c15:bubble3D val="0"/>
                </c15:categoryFilterException>
                <c15:categoryFilterException>
                  <c15:sqref>Sheet1!$B$7</c15:sqref>
                  <c15:bubble3D val="0"/>
                </c15:categoryFilterException>
              </c15:categoryFilterExceptions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 w="76200">
          <a:noFill/>
        </a:ln>
        <a:effectLst/>
      </c:spPr>
    </c:plotArea>
    <c:legend>
      <c:legendPos val="t"/>
      <c:layout>
        <c:manualLayout>
          <c:xMode val="edge"/>
          <c:yMode val="edge"/>
          <c:x val="0"/>
          <c:y val="0.66576290819119566"/>
          <c:w val="1"/>
          <c:h val="0.185093237019960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807133098952259"/>
          <c:y val="7.4752744500264784E-2"/>
          <c:w val="0.46820270035453965"/>
          <c:h val="0.4902926425346833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8575">
              <a:solidFill>
                <a:schemeClr val="accent3">
                  <a:lumMod val="20000"/>
                  <a:lumOff val="80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</c:spPr>
          <c:dPt>
            <c:idx val="0"/>
            <c:bubble3D val="0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1"/>
            <c:bubble3D val="0"/>
            <c:spPr>
              <a:solidFill>
                <a:schemeClr val="tx1"/>
              </a:solidFill>
              <a:ln w="28575">
                <a:solidFill>
                  <a:schemeClr val="tx1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Lbls>
            <c:dLbl>
              <c:idx val="0"/>
              <c:layout>
                <c:manualLayout>
                  <c:x val="4.9206077376750396E-3"/>
                  <c:y val="-1.514782849318471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4.6284496824496232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Sheet1!$A$2:$A$7</c15:sqref>
                  </c15:fullRef>
                </c:ext>
              </c:extLst>
              <c:f>Sheet1!$A$2:$A$3</c:f>
              <c:strCache>
                <c:ptCount val="2"/>
                <c:pt idx="0">
                  <c:v>KOTA</c:v>
                </c:pt>
                <c:pt idx="1">
                  <c:v>DESA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Sheet1!$B$2:$B$7</c15:sqref>
                  </c15:fullRef>
                </c:ext>
              </c:extLst>
              <c:f>Sheet1!$B$2:$B$3</c:f>
              <c:numCache>
                <c:formatCode>General</c:formatCode>
                <c:ptCount val="2"/>
                <c:pt idx="0">
                  <c:v>42</c:v>
                </c:pt>
                <c:pt idx="1">
                  <c:v>58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>
                <c15:categoryFilterException>
                  <c15:sqref>Sheet1!$B$4</c15:sqref>
                  <c15:spPr xmlns:c15="http://schemas.microsoft.com/office/drawing/2012/chart">
                    <a:solidFill>
                      <a:schemeClr val="tx2">
                        <a:lumMod val="50000"/>
                      </a:schemeClr>
                    </a:solidFill>
                    <a:ln w="28575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</a:ln>
                    <a:effectLst>
                      <a:outerShdw blurRad="50800" dist="38100" algn="l" rotWithShape="0">
                        <a:prstClr val="black">
                          <a:alpha val="4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</c15:spPr>
                  <c15:bubble3D val="0"/>
                </c15:categoryFilterException>
                <c15:categoryFilterException>
                  <c15:sqref>Sheet1!$B$5</c15:sqref>
                  <c15:spPr xmlns:c15="http://schemas.microsoft.com/office/drawing/2012/chart">
                    <a:solidFill>
                      <a:srgbClr val="C00000"/>
                    </a:solidFill>
                    <a:ln w="28575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</a:ln>
                    <a:effectLst>
                      <a:outerShdw blurRad="50800" dist="38100" algn="l" rotWithShape="0">
                        <a:prstClr val="black">
                          <a:alpha val="4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</c15:spPr>
                  <c15:bubble3D val="0"/>
                </c15:categoryFilterException>
                <c15:categoryFilterException>
                  <c15:sqref>Sheet1!$B$6</c15:sqref>
                  <c15:spPr xmlns:c15="http://schemas.microsoft.com/office/drawing/2012/chart">
                    <a:solidFill>
                      <a:schemeClr val="accent5"/>
                    </a:solidFill>
                    <a:ln w="28575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</a:ln>
                    <a:effectLst>
                      <a:outerShdw blurRad="50800" dist="38100" algn="l" rotWithShape="0">
                        <a:prstClr val="black">
                          <a:alpha val="4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</c15:spPr>
                  <c15:bubble3D val="0"/>
                </c15:categoryFilterException>
                <c15:categoryFilterException>
                  <c15:sqref>Sheet1!$B$7</c15:sqref>
                  <c15:bubble3D val="0"/>
                </c15:categoryFilterException>
              </c15:categoryFilterExceptions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 w="76200">
          <a:noFill/>
        </a:ln>
        <a:effectLst/>
      </c:spPr>
    </c:plotArea>
    <c:legend>
      <c:legendPos val="t"/>
      <c:layout>
        <c:manualLayout>
          <c:xMode val="edge"/>
          <c:yMode val="edge"/>
          <c:x val="0.10003479295864909"/>
          <c:y val="0.63171056753864085"/>
          <c:w val="0.7436254882831419"/>
          <c:h val="0.2217308123529944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807133098952259"/>
          <c:y val="7.4752744500264784E-2"/>
          <c:w val="0.46820270035453965"/>
          <c:h val="0.4902926425346833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9525">
              <a:solidFill>
                <a:schemeClr val="tx1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</c:spPr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1"/>
            <c:bubble3D val="0"/>
            <c:spPr>
              <a:noFill/>
              <a:ln w="9525">
                <a:solidFill>
                  <a:schemeClr val="tx1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2"/>
            <c:bubble3D val="0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3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8.540260941957081E-3"/>
                  <c:y val="-2.315926682502499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Sheet1!$A$2:$A$7</c15:sqref>
                  </c15:fullRef>
                </c:ext>
              </c:extLst>
              <c:f>Sheet1!$A$2:$A$5</c:f>
              <c:strCache>
                <c:ptCount val="4"/>
                <c:pt idx="0">
                  <c:v>SEKOLAH DASAR</c:v>
                </c:pt>
                <c:pt idx="1">
                  <c:v>SEKOLAH MENENGAH</c:v>
                </c:pt>
                <c:pt idx="2">
                  <c:v>PERGURUAN TINGGI</c:v>
                </c:pt>
                <c:pt idx="3">
                  <c:v>LAINNYA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Sheet1!$B$2:$B$7</c15:sqref>
                  </c15:fullRef>
                </c:ext>
              </c:extLst>
              <c:f>Sheet1!$B$2:$B$5</c:f>
              <c:numCache>
                <c:formatCode>General</c:formatCode>
                <c:ptCount val="4"/>
                <c:pt idx="0">
                  <c:v>34</c:v>
                </c:pt>
                <c:pt idx="1">
                  <c:v>47</c:v>
                </c:pt>
                <c:pt idx="2">
                  <c:v>14</c:v>
                </c:pt>
                <c:pt idx="3">
                  <c:v>5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>
                <c15:categoryFilterException>
                  <c15:sqref>Sheet1!$B$6</c15:sqref>
                  <c15:spPr xmlns:c15="http://schemas.microsoft.com/office/drawing/2012/chart">
                    <a:solidFill>
                      <a:schemeClr val="accent5"/>
                    </a:solidFill>
                    <a:ln w="9525">
                      <a:solidFill>
                        <a:schemeClr val="tx1"/>
                      </a:solidFill>
                    </a:ln>
                    <a:effectLst>
                      <a:outerShdw blurRad="50800" dist="38100" algn="l" rotWithShape="0">
                        <a:prstClr val="black">
                          <a:alpha val="4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</c15:spPr>
                  <c15:bubble3D val="0"/>
                </c15:categoryFilterException>
                <c15:categoryFilterException>
                  <c15:sqref>Sheet1!$B$7</c15:sqref>
                  <c15:bubble3D val="0"/>
                </c15:categoryFilterException>
              </c15:categoryFilterExceptions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 w="76200">
          <a:noFill/>
        </a:ln>
        <a:effectLst/>
      </c:spPr>
    </c:plotArea>
    <c:legend>
      <c:legendPos val="t"/>
      <c:layout>
        <c:manualLayout>
          <c:xMode val="edge"/>
          <c:yMode val="edge"/>
          <c:x val="0"/>
          <c:y val="0.59628510771612053"/>
          <c:w val="1"/>
          <c:h val="0.3194169846051052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225392135876164"/>
          <c:y val="9.4655571920410519E-2"/>
          <c:w val="0.57570924702522341"/>
          <c:h val="0.627309256878749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tx1">
                  <a:lumMod val="95000"/>
                  <a:lumOff val="5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</c:spPr>
          <c:dPt>
            <c:idx val="0"/>
            <c:bubble3D val="0"/>
            <c:spPr>
              <a:solidFill>
                <a:schemeClr val="accent2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2"/>
            <c:bubble3D val="0"/>
            <c:spPr>
              <a:solidFill>
                <a:schemeClr val="tx1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</c:spPr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Lbls>
            <c:dLbl>
              <c:idx val="0"/>
              <c:layout>
                <c:manualLayout>
                  <c:x val="2.5940856481292355E-3"/>
                  <c:y val="-0.108057493655194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5973537875284532E-3"/>
                  <c:y val="5.394148052947081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5="http://schemas.microsoft.com/office/drawing/2012/chart"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Sheet1!$A$2:$A$7</c15:sqref>
                  </c15:fullRef>
                </c:ext>
              </c:extLst>
              <c:f>Sheet1!$A$2:$A$6</c:f>
              <c:strCache>
                <c:ptCount val="5"/>
                <c:pt idx="0">
                  <c:v>SANGAT BAIK</c:v>
                </c:pt>
                <c:pt idx="1">
                  <c:v>BAIK</c:v>
                </c:pt>
                <c:pt idx="2">
                  <c:v>BURUK</c:v>
                </c:pt>
                <c:pt idx="3">
                  <c:v>SANGAT BURUK</c:v>
                </c:pt>
                <c:pt idx="4">
                  <c:v>TT/TJ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Sheet1!$B$2:$B$7</c15:sqref>
                  </c15:fullRef>
                </c:ext>
              </c:extLst>
              <c:f>Sheet1!$B$2:$B$6</c:f>
              <c:numCache>
                <c:formatCode>General</c:formatCode>
                <c:ptCount val="5"/>
                <c:pt idx="0">
                  <c:v>2</c:v>
                </c:pt>
                <c:pt idx="1">
                  <c:v>31</c:v>
                </c:pt>
                <c:pt idx="2">
                  <c:v>42</c:v>
                </c:pt>
                <c:pt idx="3">
                  <c:v>7</c:v>
                </c:pt>
                <c:pt idx="4">
                  <c:v>18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>
                <c15:categoryFilterException>
                  <c15:sqref>Sheet1!$B$7</c15:sqref>
                  <c15:bubble3D val="0"/>
                </c15:categoryFilterException>
              </c15:categoryFilterExceptions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 w="76200">
          <a:noFill/>
        </a:ln>
        <a:effectLst/>
      </c:spPr>
    </c:plotArea>
    <c:legend>
      <c:legendPos val="t"/>
      <c:layout>
        <c:manualLayout>
          <c:xMode val="edge"/>
          <c:yMode val="edge"/>
          <c:x val="0.15633103964416498"/>
          <c:y val="0.74066921469712799"/>
          <c:w val="0.67268581788135939"/>
          <c:h val="0.191658170928934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8135990671338"/>
          <c:y val="5.3067290305768205E-2"/>
          <c:w val="0.6334874746332213"/>
          <c:h val="0.5731276613971014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3175">
              <a:solidFill>
                <a:schemeClr val="tx1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</c:spPr>
          <c:dPt>
            <c:idx val="0"/>
            <c:bubble3D val="0"/>
            <c:spPr>
              <a:solidFill>
                <a:schemeClr val="bg1"/>
              </a:solidFill>
              <a:ln w="3175">
                <a:solidFill>
                  <a:schemeClr val="tx1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1"/>
            <c:bubble3D val="0"/>
            <c:spPr>
              <a:solidFill>
                <a:schemeClr val="tx1"/>
              </a:solidFill>
              <a:ln w="3175">
                <a:solidFill>
                  <a:schemeClr val="tx1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2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3"/>
            <c:bubble3D val="0"/>
            <c:spPr>
              <a:solidFill>
                <a:schemeClr val="accent4">
                  <a:lumMod val="50000"/>
                </a:schemeClr>
              </a:solidFill>
              <a:ln w="3175">
                <a:solidFill>
                  <a:schemeClr val="tx1"/>
                </a:solidFill>
              </a:ln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1.1847071130480426E-2"/>
                  <c:y val="-7.673981700881153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Sheet1!$A$2:$A$7</c15:sqref>
                  </c15:fullRef>
                </c:ext>
              </c:extLst>
              <c:f>Sheet1!$A$2:$A$5</c:f>
              <c:strCache>
                <c:ptCount val="4"/>
                <c:pt idx="0">
                  <c:v>SANGAT BERDAMPAK</c:v>
                </c:pt>
                <c:pt idx="1">
                  <c:v>BERDAMPAK</c:v>
                </c:pt>
                <c:pt idx="2">
                  <c:v>TIDAK BERDAMPAK</c:v>
                </c:pt>
                <c:pt idx="3">
                  <c:v>SANGAT TIDAK BERDAMPAK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Sheet1!$B$2:$B$7</c15:sqref>
                  </c15:fullRef>
                </c:ext>
              </c:extLst>
              <c:f>Sheet1!$B$2:$B$5</c:f>
              <c:numCache>
                <c:formatCode>General</c:formatCode>
                <c:ptCount val="4"/>
                <c:pt idx="0">
                  <c:v>6</c:v>
                </c:pt>
                <c:pt idx="1">
                  <c:v>49</c:v>
                </c:pt>
                <c:pt idx="2">
                  <c:v>18</c:v>
                </c:pt>
                <c:pt idx="3">
                  <c:v>27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>
                <c15:categoryFilterException>
                  <c15:sqref>Sheet1!$B$6</c15:sqref>
                  <c15:spPr xmlns:c15="http://schemas.microsoft.com/office/drawing/2012/chart">
                    <a:solidFill>
                      <a:schemeClr val="accent5"/>
                    </a:solidFill>
                    <a:ln w="3175">
                      <a:solidFill>
                        <a:schemeClr val="tx1"/>
                      </a:solidFill>
                    </a:ln>
                    <a:effectLst>
                      <a:outerShdw blurRad="50800" dist="38100" algn="l" rotWithShape="0">
                        <a:prstClr val="black">
                          <a:alpha val="4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</c15:spPr>
                  <c15:bubble3D val="0"/>
                </c15:categoryFilterException>
                <c15:categoryFilterException>
                  <c15:sqref>Sheet1!$B$7</c15:sqref>
                  <c15:bubble3D val="0"/>
                </c15:categoryFilterException>
              </c15:categoryFilterExceptions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 w="76200">
          <a:noFill/>
        </a:ln>
        <a:effectLst/>
      </c:spPr>
    </c:plotArea>
    <c:legend>
      <c:legendPos val="t"/>
      <c:layout>
        <c:manualLayout>
          <c:xMode val="edge"/>
          <c:yMode val="edge"/>
          <c:x val="1.4444526903357869E-2"/>
          <c:y val="0.66929025894896987"/>
          <c:w val="0.98555547309664215"/>
          <c:h val="0.280942949730287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225392135876164"/>
          <c:y val="9.4655571920410519E-2"/>
          <c:w val="0.57570924702522341"/>
          <c:h val="0.627309256878749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tx1">
                  <a:lumMod val="95000"/>
                  <a:lumOff val="5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</c:spPr>
          <c:dPt>
            <c:idx val="0"/>
            <c:bubble3D val="0"/>
            <c:spPr>
              <a:solidFill>
                <a:schemeClr val="accent2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2"/>
            <c:bubble3D val="0"/>
            <c:spPr>
              <a:solidFill>
                <a:schemeClr val="tx1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</c:spPr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Lbls>
            <c:dLbl>
              <c:idx val="0"/>
              <c:layout>
                <c:manualLayout>
                  <c:x val="2.5940856481292355E-3"/>
                  <c:y val="-0.108057493655194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5973537875284532E-3"/>
                  <c:y val="5.394148052947081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5="http://schemas.microsoft.com/office/drawing/2012/chart"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Sheet1!$A$2:$A$7</c15:sqref>
                  </c15:fullRef>
                </c:ext>
              </c:extLst>
              <c:f>Sheet1!$A$2:$A$6</c:f>
              <c:strCache>
                <c:ptCount val="5"/>
                <c:pt idx="0">
                  <c:v>SANGAT BAIK</c:v>
                </c:pt>
                <c:pt idx="1">
                  <c:v>BAIK</c:v>
                </c:pt>
                <c:pt idx="2">
                  <c:v>BURUK</c:v>
                </c:pt>
                <c:pt idx="3">
                  <c:v>SANGAT BURUK</c:v>
                </c:pt>
                <c:pt idx="4">
                  <c:v>TT/TJ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Sheet1!$B$2:$B$7</c15:sqref>
                  </c15:fullRef>
                </c:ext>
              </c:extLst>
              <c:f>Sheet1!$B$2:$B$6</c:f>
              <c:numCache>
                <c:formatCode>General</c:formatCode>
                <c:ptCount val="5"/>
                <c:pt idx="0">
                  <c:v>2</c:v>
                </c:pt>
                <c:pt idx="1">
                  <c:v>39</c:v>
                </c:pt>
                <c:pt idx="2">
                  <c:v>31</c:v>
                </c:pt>
                <c:pt idx="3">
                  <c:v>9</c:v>
                </c:pt>
                <c:pt idx="4">
                  <c:v>19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>
                <c15:categoryFilterException>
                  <c15:sqref>Sheet1!$B$7</c15:sqref>
                  <c15:bubble3D val="0"/>
                </c15:categoryFilterException>
              </c15:categoryFilterExceptions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 w="76200">
          <a:noFill/>
        </a:ln>
        <a:effectLst/>
      </c:spPr>
    </c:plotArea>
    <c:legend>
      <c:legendPos val="t"/>
      <c:layout>
        <c:manualLayout>
          <c:xMode val="edge"/>
          <c:yMode val="edge"/>
          <c:x val="0.15633103964416498"/>
          <c:y val="0.74066921469712799"/>
          <c:w val="0.67268581788135939"/>
          <c:h val="0.191658170928934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535676986257531E-2"/>
          <c:y val="8.9004913704685343E-2"/>
          <c:w val="0.6334874746332213"/>
          <c:h val="0.5731276613971014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3175">
              <a:solidFill>
                <a:schemeClr val="tx1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</c:spPr>
          <c:dPt>
            <c:idx val="0"/>
            <c:bubble3D val="0"/>
            <c:spPr>
              <a:solidFill>
                <a:schemeClr val="bg1"/>
              </a:solidFill>
              <a:ln w="3175">
                <a:solidFill>
                  <a:schemeClr val="tx1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1"/>
            <c:bubble3D val="0"/>
            <c:spPr>
              <a:solidFill>
                <a:schemeClr val="tx1"/>
              </a:solidFill>
              <a:ln w="3175">
                <a:solidFill>
                  <a:schemeClr val="tx1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2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Pt>
            <c:idx val="3"/>
            <c:bubble3D val="0"/>
            <c:spPr>
              <a:solidFill>
                <a:schemeClr val="accent4">
                  <a:lumMod val="50000"/>
                </a:schemeClr>
              </a:solidFill>
              <a:ln w="3175">
                <a:solidFill>
                  <a:schemeClr val="tx1"/>
                </a:solidFill>
              </a:ln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</c:dPt>
          <c:dLbls>
            <c:dLbl>
              <c:idx val="0"/>
              <c:layout>
                <c:manualLayout>
                  <c:x val="1.0833395177518402E-2"/>
                  <c:y val="-0.1115993117057611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1847071130480426E-2"/>
                  <c:y val="-7.673981700881153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Sheet1!$A$2:$A$7</c15:sqref>
                  </c15:fullRef>
                </c:ext>
              </c:extLst>
              <c:f>Sheet1!$A$2:$A$5</c:f>
              <c:strCache>
                <c:ptCount val="4"/>
                <c:pt idx="0">
                  <c:v>SANGAT BERDAMPAK</c:v>
                </c:pt>
                <c:pt idx="1">
                  <c:v>BERDAMPAK</c:v>
                </c:pt>
                <c:pt idx="2">
                  <c:v>TIDAK BERDAMPAK</c:v>
                </c:pt>
                <c:pt idx="3">
                  <c:v>SAGAT TIDAK BERDAMPAK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Sheet1!$B$2:$B$7</c15:sqref>
                  </c15:fullRef>
                </c:ext>
              </c:extLst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16</c:v>
                </c:pt>
                <c:pt idx="2">
                  <c:v>74</c:v>
                </c:pt>
                <c:pt idx="3">
                  <c:v>9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>
                <c15:categoryFilterException>
                  <c15:sqref>Sheet1!$B$6</c15:sqref>
                  <c15:spPr xmlns:c15="http://schemas.microsoft.com/office/drawing/2012/chart">
                    <a:solidFill>
                      <a:schemeClr val="accent5"/>
                    </a:solidFill>
                    <a:ln w="3175">
                      <a:solidFill>
                        <a:schemeClr val="tx1"/>
                      </a:solidFill>
                    </a:ln>
                    <a:effectLst>
                      <a:outerShdw blurRad="50800" dist="38100" algn="l" rotWithShape="0">
                        <a:prstClr val="black">
                          <a:alpha val="4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</c15:spPr>
                  <c15:bubble3D val="0"/>
                </c15:categoryFilterException>
                <c15:categoryFilterException>
                  <c15:sqref>Sheet1!$B$7</c15:sqref>
                  <c15:bubble3D val="0"/>
                </c15:categoryFilterException>
              </c15:categoryFilterExceptions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 w="76200">
          <a:noFill/>
        </a:ln>
        <a:effectLst/>
      </c:spPr>
    </c:plotArea>
    <c:legend>
      <c:legendPos val="t"/>
      <c:layout>
        <c:manualLayout>
          <c:xMode val="edge"/>
          <c:yMode val="edge"/>
          <c:x val="1.4444526903357869E-2"/>
          <c:y val="0.66929025894896987"/>
          <c:w val="0.98555547309664215"/>
          <c:h val="0.280942949730287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36FF-AECA-49A3-A53E-7F86FA0393D1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BC5C2-0154-43FD-9E1E-D2273D115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37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36FF-AECA-49A3-A53E-7F86FA0393D1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BC5C2-0154-43FD-9E1E-D2273D115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104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36FF-AECA-49A3-A53E-7F86FA0393D1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BC5C2-0154-43FD-9E1E-D2273D115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119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36FF-AECA-49A3-A53E-7F86FA0393D1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BC5C2-0154-43FD-9E1E-D2273D115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402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36FF-AECA-49A3-A53E-7F86FA0393D1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BC5C2-0154-43FD-9E1E-D2273D115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54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36FF-AECA-49A3-A53E-7F86FA0393D1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BC5C2-0154-43FD-9E1E-D2273D115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43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36FF-AECA-49A3-A53E-7F86FA0393D1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BC5C2-0154-43FD-9E1E-D2273D115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890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36FF-AECA-49A3-A53E-7F86FA0393D1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BC5C2-0154-43FD-9E1E-D2273D115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730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36FF-AECA-49A3-A53E-7F86FA0393D1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BC5C2-0154-43FD-9E1E-D2273D115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784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36FF-AECA-49A3-A53E-7F86FA0393D1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BC5C2-0154-43FD-9E1E-D2273D115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243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36FF-AECA-49A3-A53E-7F86FA0393D1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BC5C2-0154-43FD-9E1E-D2273D115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65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036FF-AECA-49A3-A53E-7F86FA0393D1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BC5C2-0154-43FD-9E1E-D2273D115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1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7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png"/><Relationship Id="rId9" Type="http://schemas.openxmlformats.org/officeDocument/2006/relationships/image" Target="../media/image11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11.jpeg"/><Relationship Id="rId3" Type="http://schemas.openxmlformats.org/officeDocument/2006/relationships/image" Target="../media/image15.jpeg"/><Relationship Id="rId7" Type="http://schemas.openxmlformats.org/officeDocument/2006/relationships/image" Target="../media/image12.jpeg"/><Relationship Id="rId12" Type="http://schemas.openxmlformats.org/officeDocument/2006/relationships/image" Target="../media/image17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11" Type="http://schemas.openxmlformats.org/officeDocument/2006/relationships/image" Target="../media/image16.jpeg"/><Relationship Id="rId5" Type="http://schemas.openxmlformats.org/officeDocument/2006/relationships/image" Target="../media/image9.jpeg"/><Relationship Id="rId10" Type="http://schemas.openxmlformats.org/officeDocument/2006/relationships/image" Target="../media/image8.jpeg"/><Relationship Id="rId4" Type="http://schemas.openxmlformats.org/officeDocument/2006/relationships/image" Target="../media/image1.png"/><Relationship Id="rId9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image" Target="../media/image19.png"/><Relationship Id="rId7" Type="http://schemas.openxmlformats.org/officeDocument/2006/relationships/image" Target="../media/image23.jpeg"/><Relationship Id="rId12" Type="http://schemas.openxmlformats.org/officeDocument/2006/relationships/image" Target="../media/image28.pn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11" Type="http://schemas.openxmlformats.org/officeDocument/2006/relationships/image" Target="../media/image27.png"/><Relationship Id="rId5" Type="http://schemas.openxmlformats.org/officeDocument/2006/relationships/image" Target="../media/image21.jpeg"/><Relationship Id="rId15" Type="http://schemas.openxmlformats.org/officeDocument/2006/relationships/image" Target="../media/image31.png"/><Relationship Id="rId10" Type="http://schemas.openxmlformats.org/officeDocument/2006/relationships/image" Target="../media/image26.jpe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image" Target="../media/image19.png"/><Relationship Id="rId7" Type="http://schemas.openxmlformats.org/officeDocument/2006/relationships/image" Target="../media/image23.jpeg"/><Relationship Id="rId12" Type="http://schemas.openxmlformats.org/officeDocument/2006/relationships/image" Target="../media/image27.pn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11" Type="http://schemas.openxmlformats.org/officeDocument/2006/relationships/image" Target="../media/image26.jpeg"/><Relationship Id="rId5" Type="http://schemas.openxmlformats.org/officeDocument/2006/relationships/image" Target="../media/image21.jpeg"/><Relationship Id="rId15" Type="http://schemas.openxmlformats.org/officeDocument/2006/relationships/image" Target="../media/image31.png"/><Relationship Id="rId10" Type="http://schemas.openxmlformats.org/officeDocument/2006/relationships/image" Target="../media/image28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ubtitle 2"/>
          <p:cNvSpPr txBox="1">
            <a:spLocks/>
          </p:cNvSpPr>
          <p:nvPr/>
        </p:nvSpPr>
        <p:spPr>
          <a:xfrm>
            <a:off x="1928962" y="3146352"/>
            <a:ext cx="8005472" cy="577323"/>
          </a:xfrm>
          <a:prstGeom prst="rect">
            <a:avLst/>
          </a:prstGeom>
        </p:spPr>
        <p:txBody>
          <a:bodyPr vert="horz" lIns="99060" tIns="49531" rIns="99060" bIns="4953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Evaluasi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Publik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atas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Penegakan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Hukum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, </a:t>
            </a:r>
            <a:r>
              <a:rPr lang="en-US" sz="40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Situasi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Sosial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, </a:t>
            </a:r>
            <a:r>
              <a:rPr lang="en-US" sz="40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Ekonomi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dan</a:t>
            </a: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Konstelasi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Politik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 2024.</a:t>
            </a:r>
            <a:endParaRPr lang="en-US" sz="4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1928962" y="5390593"/>
            <a:ext cx="3513008" cy="577323"/>
          </a:xfrm>
          <a:prstGeom prst="rect">
            <a:avLst/>
          </a:prstGeom>
        </p:spPr>
        <p:txBody>
          <a:bodyPr vert="horz" lIns="99060" tIns="49531" rIns="99060" bIns="4953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19-24 OKTOBER 2022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6" y="1140669"/>
            <a:ext cx="5441816" cy="674684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5526738" y="923519"/>
            <a:ext cx="4398745" cy="1483861"/>
            <a:chOff x="-10181" y="97589"/>
            <a:chExt cx="3171855" cy="677806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181" y="97589"/>
              <a:ext cx="824194" cy="462512"/>
            </a:xfrm>
            <a:prstGeom prst="rect">
              <a:avLst/>
            </a:prstGeom>
          </p:spPr>
        </p:pic>
        <p:sp>
          <p:nvSpPr>
            <p:cNvPr id="15" name="Subtitle 2"/>
            <p:cNvSpPr txBox="1">
              <a:spLocks/>
            </p:cNvSpPr>
            <p:nvPr/>
          </p:nvSpPr>
          <p:spPr>
            <a:xfrm>
              <a:off x="845408" y="213511"/>
              <a:ext cx="2316266" cy="411868"/>
            </a:xfrm>
            <a:prstGeom prst="rect">
              <a:avLst/>
            </a:prstGeom>
          </p:spPr>
          <p:txBody>
            <a:bodyPr vert="horz" lIns="99060" tIns="49531" rIns="99060" bIns="49531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2800" b="1" dirty="0" smtClean="0">
                  <a:solidFill>
                    <a:srgbClr val="FF6600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INDONESIA</a:t>
              </a:r>
              <a:endParaRPr lang="en-US" sz="2800" b="1" dirty="0">
                <a:solidFill>
                  <a:srgbClr val="FF6600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" name="Subtitle 2"/>
            <p:cNvSpPr txBox="1">
              <a:spLocks/>
            </p:cNvSpPr>
            <p:nvPr/>
          </p:nvSpPr>
          <p:spPr>
            <a:xfrm>
              <a:off x="842166" y="363527"/>
              <a:ext cx="2316266" cy="411868"/>
            </a:xfrm>
            <a:prstGeom prst="rect">
              <a:avLst/>
            </a:prstGeom>
          </p:spPr>
          <p:txBody>
            <a:bodyPr vert="horz" lIns="99060" tIns="49531" rIns="99060" bIns="49531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dirty="0" smtClean="0">
                  <a:solidFill>
                    <a:srgbClr val="FF6600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POLITICAL OPINION</a:t>
              </a:r>
              <a:endParaRPr lang="en-US" dirty="0">
                <a:solidFill>
                  <a:srgbClr val="FF6600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559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9021113" y="264134"/>
            <a:ext cx="3063262" cy="787534"/>
            <a:chOff x="9021113" y="264134"/>
            <a:chExt cx="3063262" cy="787534"/>
          </a:xfrm>
        </p:grpSpPr>
        <p:sp>
          <p:nvSpPr>
            <p:cNvPr id="7" name="Subtitle 2"/>
            <p:cNvSpPr txBox="1">
              <a:spLocks/>
            </p:cNvSpPr>
            <p:nvPr/>
          </p:nvSpPr>
          <p:spPr>
            <a:xfrm>
              <a:off x="9768109" y="451959"/>
              <a:ext cx="2316266" cy="411868"/>
            </a:xfrm>
            <a:prstGeom prst="rect">
              <a:avLst/>
            </a:prstGeom>
          </p:spPr>
          <p:txBody>
            <a:bodyPr vert="horz" lIns="99060" tIns="49531" rIns="99060" bIns="49531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1731" b="1" dirty="0" smtClean="0">
                  <a:solidFill>
                    <a:srgbClr val="FF6600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INDONESIA</a:t>
              </a:r>
              <a:endParaRPr lang="en-US" sz="1731" b="1" dirty="0">
                <a:solidFill>
                  <a:srgbClr val="FF6600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1113" y="264134"/>
              <a:ext cx="759381" cy="681129"/>
            </a:xfrm>
            <a:prstGeom prst="rect">
              <a:avLst/>
            </a:prstGeom>
          </p:spPr>
        </p:pic>
        <p:sp>
          <p:nvSpPr>
            <p:cNvPr id="9" name="Subtitle 2"/>
            <p:cNvSpPr txBox="1">
              <a:spLocks/>
            </p:cNvSpPr>
            <p:nvPr/>
          </p:nvSpPr>
          <p:spPr>
            <a:xfrm>
              <a:off x="9765731" y="639800"/>
              <a:ext cx="2316266" cy="411868"/>
            </a:xfrm>
            <a:prstGeom prst="rect">
              <a:avLst/>
            </a:prstGeom>
          </p:spPr>
          <p:txBody>
            <a:bodyPr vert="horz" lIns="99060" tIns="49531" rIns="99060" bIns="49531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1731" dirty="0" smtClean="0">
                  <a:solidFill>
                    <a:srgbClr val="FF6600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POLITICAL OPINION</a:t>
              </a:r>
              <a:endParaRPr lang="en-US" sz="1731" dirty="0">
                <a:solidFill>
                  <a:srgbClr val="FF6600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10" name="Subtitle 2"/>
          <p:cNvSpPr txBox="1">
            <a:spLocks/>
          </p:cNvSpPr>
          <p:nvPr/>
        </p:nvSpPr>
        <p:spPr>
          <a:xfrm>
            <a:off x="484142" y="451959"/>
            <a:ext cx="4295676" cy="411868"/>
          </a:xfrm>
          <a:prstGeom prst="rect">
            <a:avLst/>
          </a:prstGeom>
        </p:spPr>
        <p:txBody>
          <a:bodyPr vert="horz" lIns="99060" tIns="49531" rIns="99060" bIns="4953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TEMUAN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78833" y="235748"/>
            <a:ext cx="6110426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</a:pP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Menurut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Bapak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/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Ibu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,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bagaimana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b="1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kondisi</a:t>
            </a:r>
            <a:r>
              <a:rPr lang="en-US" sz="16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b="1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sosial</a:t>
            </a:r>
            <a:r>
              <a:rPr lang="en-US" sz="16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b="1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dan</a:t>
            </a:r>
            <a:r>
              <a:rPr lang="en-US" sz="16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b="1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kemanan</a:t>
            </a:r>
            <a:r>
              <a:rPr lang="en-US" sz="16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b="1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nasional</a:t>
            </a:r>
            <a:r>
              <a:rPr lang="en-US" sz="16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kita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saat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ini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,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sangat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baik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,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baik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,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buruk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,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atau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sangat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buruk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?</a:t>
            </a:r>
            <a:endParaRPr lang="en-US" sz="16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1645126122"/>
              </p:ext>
            </p:extLst>
          </p:nvPr>
        </p:nvGraphicFramePr>
        <p:xfrm>
          <a:off x="1298254" y="1737361"/>
          <a:ext cx="4895752" cy="4583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" name="Rectangle 25"/>
          <p:cNvSpPr/>
          <p:nvPr/>
        </p:nvSpPr>
        <p:spPr>
          <a:xfrm>
            <a:off x="6194006" y="1607559"/>
            <a:ext cx="5095359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</a:pP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Apakah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situasi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sosial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dan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keamanan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nasional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yang 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Bapak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/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Ibu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nilai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itu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berdampak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pada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kondisi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sosial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dan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kemanan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Bapak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/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Ibu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di 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masyarakat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?</a:t>
            </a:r>
            <a:endParaRPr lang="en-US" sz="14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aphicFrame>
        <p:nvGraphicFramePr>
          <p:cNvPr id="28" name="Chart 27"/>
          <p:cNvGraphicFramePr/>
          <p:nvPr>
            <p:extLst>
              <p:ext uri="{D42A27DB-BD31-4B8C-83A1-F6EECF244321}">
                <p14:modId xmlns:p14="http://schemas.microsoft.com/office/powerpoint/2010/main" val="2192237478"/>
              </p:ext>
            </p:extLst>
          </p:nvPr>
        </p:nvGraphicFramePr>
        <p:xfrm>
          <a:off x="5883900" y="2402673"/>
          <a:ext cx="3516903" cy="3887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75328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9021113" y="264134"/>
            <a:ext cx="3063262" cy="787534"/>
            <a:chOff x="9021113" y="264134"/>
            <a:chExt cx="3063262" cy="787534"/>
          </a:xfrm>
        </p:grpSpPr>
        <p:sp>
          <p:nvSpPr>
            <p:cNvPr id="7" name="Subtitle 2"/>
            <p:cNvSpPr txBox="1">
              <a:spLocks/>
            </p:cNvSpPr>
            <p:nvPr/>
          </p:nvSpPr>
          <p:spPr>
            <a:xfrm>
              <a:off x="9768109" y="451959"/>
              <a:ext cx="2316266" cy="411868"/>
            </a:xfrm>
            <a:prstGeom prst="rect">
              <a:avLst/>
            </a:prstGeom>
          </p:spPr>
          <p:txBody>
            <a:bodyPr vert="horz" lIns="99060" tIns="49531" rIns="99060" bIns="49531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1731" b="1" dirty="0" smtClean="0">
                  <a:solidFill>
                    <a:srgbClr val="FF6600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INDONESIA</a:t>
              </a:r>
              <a:endParaRPr lang="en-US" sz="1731" b="1" dirty="0">
                <a:solidFill>
                  <a:srgbClr val="FF6600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1113" y="264134"/>
              <a:ext cx="759381" cy="681129"/>
            </a:xfrm>
            <a:prstGeom prst="rect">
              <a:avLst/>
            </a:prstGeom>
          </p:spPr>
        </p:pic>
        <p:sp>
          <p:nvSpPr>
            <p:cNvPr id="9" name="Subtitle 2"/>
            <p:cNvSpPr txBox="1">
              <a:spLocks/>
            </p:cNvSpPr>
            <p:nvPr/>
          </p:nvSpPr>
          <p:spPr>
            <a:xfrm>
              <a:off x="9765731" y="639800"/>
              <a:ext cx="2316266" cy="411868"/>
            </a:xfrm>
            <a:prstGeom prst="rect">
              <a:avLst/>
            </a:prstGeom>
          </p:spPr>
          <p:txBody>
            <a:bodyPr vert="horz" lIns="99060" tIns="49531" rIns="99060" bIns="49531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1731" dirty="0" smtClean="0">
                  <a:solidFill>
                    <a:srgbClr val="FF6600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POLITICAL OPINION</a:t>
              </a:r>
              <a:endParaRPr lang="en-US" sz="1731" dirty="0">
                <a:solidFill>
                  <a:srgbClr val="FF6600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10" name="Subtitle 2"/>
          <p:cNvSpPr txBox="1">
            <a:spLocks/>
          </p:cNvSpPr>
          <p:nvPr/>
        </p:nvSpPr>
        <p:spPr>
          <a:xfrm>
            <a:off x="484142" y="451959"/>
            <a:ext cx="4295676" cy="411868"/>
          </a:xfrm>
          <a:prstGeom prst="rect">
            <a:avLst/>
          </a:prstGeom>
        </p:spPr>
        <p:txBody>
          <a:bodyPr vert="horz" lIns="99060" tIns="49531" rIns="99060" bIns="4953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TEMUAN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78833" y="235748"/>
            <a:ext cx="6110426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</a:pP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Menurut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Bapak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/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Ibu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,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bagaimana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b="1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kondisi</a:t>
            </a:r>
            <a:r>
              <a:rPr lang="en-US" sz="16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b="1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penegakan</a:t>
            </a:r>
            <a:r>
              <a:rPr lang="en-US" sz="16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b="1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hukum</a:t>
            </a:r>
            <a:r>
              <a:rPr lang="en-US" sz="16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b="1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nasional</a:t>
            </a:r>
            <a:r>
              <a:rPr lang="en-US" sz="16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kita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saat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ini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,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sangat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baik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,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baik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,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buruk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,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atau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sangat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buruk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?</a:t>
            </a:r>
            <a:endParaRPr lang="en-US" sz="16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2512626400"/>
              </p:ext>
            </p:extLst>
          </p:nvPr>
        </p:nvGraphicFramePr>
        <p:xfrm>
          <a:off x="1298254" y="1737361"/>
          <a:ext cx="4895752" cy="4583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" name="Rectangle 25"/>
          <p:cNvSpPr/>
          <p:nvPr/>
        </p:nvSpPr>
        <p:spPr>
          <a:xfrm>
            <a:off x="6194006" y="1607559"/>
            <a:ext cx="5095359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</a:pP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Apakah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situasi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penegakan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hukum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nasional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yang 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Bapak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/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Ibu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nilai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itu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berdampak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pada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kondisi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Bapak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/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Ibu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di 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masyarakat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?</a:t>
            </a:r>
            <a:endParaRPr lang="en-US" sz="14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aphicFrame>
        <p:nvGraphicFramePr>
          <p:cNvPr id="28" name="Chart 27"/>
          <p:cNvGraphicFramePr/>
          <p:nvPr>
            <p:extLst>
              <p:ext uri="{D42A27DB-BD31-4B8C-83A1-F6EECF244321}">
                <p14:modId xmlns:p14="http://schemas.microsoft.com/office/powerpoint/2010/main" val="3141856771"/>
              </p:ext>
            </p:extLst>
          </p:nvPr>
        </p:nvGraphicFramePr>
        <p:xfrm>
          <a:off x="5883900" y="2402673"/>
          <a:ext cx="3516903" cy="3887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89652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9021113" y="264134"/>
            <a:ext cx="3063262" cy="787534"/>
            <a:chOff x="9021113" y="264134"/>
            <a:chExt cx="3063262" cy="787534"/>
          </a:xfrm>
        </p:grpSpPr>
        <p:sp>
          <p:nvSpPr>
            <p:cNvPr id="7" name="Subtitle 2"/>
            <p:cNvSpPr txBox="1">
              <a:spLocks/>
            </p:cNvSpPr>
            <p:nvPr/>
          </p:nvSpPr>
          <p:spPr>
            <a:xfrm>
              <a:off x="9768109" y="451959"/>
              <a:ext cx="2316266" cy="411868"/>
            </a:xfrm>
            <a:prstGeom prst="rect">
              <a:avLst/>
            </a:prstGeom>
          </p:spPr>
          <p:txBody>
            <a:bodyPr vert="horz" lIns="99060" tIns="49531" rIns="99060" bIns="49531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1731" b="1" dirty="0" smtClean="0">
                  <a:solidFill>
                    <a:srgbClr val="FF6600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INDONESIA</a:t>
              </a:r>
              <a:endParaRPr lang="en-US" sz="1731" b="1" dirty="0">
                <a:solidFill>
                  <a:srgbClr val="FF6600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1113" y="264134"/>
              <a:ext cx="759381" cy="681129"/>
            </a:xfrm>
            <a:prstGeom prst="rect">
              <a:avLst/>
            </a:prstGeom>
          </p:spPr>
        </p:pic>
        <p:sp>
          <p:nvSpPr>
            <p:cNvPr id="9" name="Subtitle 2"/>
            <p:cNvSpPr txBox="1">
              <a:spLocks/>
            </p:cNvSpPr>
            <p:nvPr/>
          </p:nvSpPr>
          <p:spPr>
            <a:xfrm>
              <a:off x="9765731" y="639800"/>
              <a:ext cx="2316266" cy="411868"/>
            </a:xfrm>
            <a:prstGeom prst="rect">
              <a:avLst/>
            </a:prstGeom>
          </p:spPr>
          <p:txBody>
            <a:bodyPr vert="horz" lIns="99060" tIns="49531" rIns="99060" bIns="49531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1731" dirty="0" smtClean="0">
                  <a:solidFill>
                    <a:srgbClr val="FF6600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POLITICAL OPINION</a:t>
              </a:r>
              <a:endParaRPr lang="en-US" sz="1731" dirty="0">
                <a:solidFill>
                  <a:srgbClr val="FF6600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10" name="Subtitle 2"/>
          <p:cNvSpPr txBox="1">
            <a:spLocks/>
          </p:cNvSpPr>
          <p:nvPr/>
        </p:nvSpPr>
        <p:spPr>
          <a:xfrm>
            <a:off x="484142" y="451959"/>
            <a:ext cx="4295676" cy="411868"/>
          </a:xfrm>
          <a:prstGeom prst="rect">
            <a:avLst/>
          </a:prstGeom>
        </p:spPr>
        <p:txBody>
          <a:bodyPr vert="horz" lIns="99060" tIns="49531" rIns="99060" bIns="4953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TEMUAN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78832" y="235748"/>
            <a:ext cx="6204555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</a:pP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Apa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penilaian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Bapak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/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Ibu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terhadap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lembaga-lembaga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penegakan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hukum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di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bawah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ini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,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apakah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Sangat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Percaya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,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Percaya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,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Tidak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Percaya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,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Sangat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Tidak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Percaya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?</a:t>
            </a:r>
            <a:endParaRPr lang="en-US" sz="16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264071" y="2029748"/>
            <a:ext cx="11938643" cy="4954673"/>
            <a:chOff x="1277518" y="1572548"/>
            <a:chExt cx="11938643" cy="4954673"/>
          </a:xfrm>
        </p:grpSpPr>
        <p:graphicFrame>
          <p:nvGraphicFramePr>
            <p:cNvPr id="24" name="Chart 23"/>
            <p:cNvGraphicFramePr/>
            <p:nvPr>
              <p:extLst>
                <p:ext uri="{D42A27DB-BD31-4B8C-83A1-F6EECF244321}">
                  <p14:modId xmlns:p14="http://schemas.microsoft.com/office/powerpoint/2010/main" val="77547907"/>
                </p:ext>
              </p:extLst>
            </p:nvPr>
          </p:nvGraphicFramePr>
          <p:xfrm>
            <a:off x="1277518" y="1939067"/>
            <a:ext cx="4895752" cy="458367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25" name="Chart 24"/>
            <p:cNvGraphicFramePr/>
            <p:nvPr>
              <p:extLst>
                <p:ext uri="{D42A27DB-BD31-4B8C-83A1-F6EECF244321}">
                  <p14:modId xmlns:p14="http://schemas.microsoft.com/office/powerpoint/2010/main" val="4132254894"/>
                </p:ext>
              </p:extLst>
            </p:nvPr>
          </p:nvGraphicFramePr>
          <p:xfrm>
            <a:off x="3594895" y="1943550"/>
            <a:ext cx="4895752" cy="458367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29" name="Chart 28"/>
            <p:cNvGraphicFramePr/>
            <p:nvPr>
              <p:extLst>
                <p:ext uri="{D42A27DB-BD31-4B8C-83A1-F6EECF244321}">
                  <p14:modId xmlns:p14="http://schemas.microsoft.com/office/powerpoint/2010/main" val="3972433610"/>
                </p:ext>
              </p:extLst>
            </p:nvPr>
          </p:nvGraphicFramePr>
          <p:xfrm>
            <a:off x="5935798" y="1934586"/>
            <a:ext cx="4895752" cy="458367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30" name="Chart 29"/>
            <p:cNvGraphicFramePr/>
            <p:nvPr>
              <p:extLst>
                <p:ext uri="{D42A27DB-BD31-4B8C-83A1-F6EECF244321}">
                  <p14:modId xmlns:p14="http://schemas.microsoft.com/office/powerpoint/2010/main" val="3492203109"/>
                </p:ext>
              </p:extLst>
            </p:nvPr>
          </p:nvGraphicFramePr>
          <p:xfrm>
            <a:off x="8320409" y="1939069"/>
            <a:ext cx="4895752" cy="458367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38" name="Subtitle 2"/>
            <p:cNvSpPr txBox="1">
              <a:spLocks/>
            </p:cNvSpPr>
            <p:nvPr/>
          </p:nvSpPr>
          <p:spPr>
            <a:xfrm>
              <a:off x="2078832" y="1572548"/>
              <a:ext cx="1820815" cy="411868"/>
            </a:xfrm>
            <a:prstGeom prst="rect">
              <a:avLst/>
            </a:prstGeom>
          </p:spPr>
          <p:txBody>
            <a:bodyPr vert="horz" lIns="99060" tIns="49531" rIns="99060" bIns="49531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14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KEPOLISIAN REPUBLIK INDONESIA</a:t>
              </a:r>
              <a:endParaRPr lang="en-US" sz="1400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9" name="Subtitle 2"/>
            <p:cNvSpPr txBox="1">
              <a:spLocks/>
            </p:cNvSpPr>
            <p:nvPr/>
          </p:nvSpPr>
          <p:spPr>
            <a:xfrm>
              <a:off x="4270701" y="1572548"/>
              <a:ext cx="1820815" cy="411868"/>
            </a:xfrm>
            <a:prstGeom prst="rect">
              <a:avLst/>
            </a:prstGeom>
          </p:spPr>
          <p:txBody>
            <a:bodyPr vert="horz" lIns="99060" tIns="49531" rIns="99060" bIns="49531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14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KOMISI PEMBERANTASAN KORUPSI</a:t>
              </a:r>
              <a:endParaRPr lang="en-US" sz="1400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0" name="Subtitle 2"/>
            <p:cNvSpPr txBox="1">
              <a:spLocks/>
            </p:cNvSpPr>
            <p:nvPr/>
          </p:nvSpPr>
          <p:spPr>
            <a:xfrm>
              <a:off x="6641866" y="1572548"/>
              <a:ext cx="1820815" cy="411868"/>
            </a:xfrm>
            <a:prstGeom prst="rect">
              <a:avLst/>
            </a:prstGeom>
          </p:spPr>
          <p:txBody>
            <a:bodyPr vert="horz" lIns="99060" tIns="49531" rIns="99060" bIns="49531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14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PENGADILAN</a:t>
              </a:r>
              <a:endParaRPr lang="en-US" sz="1400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1" name="Subtitle 2"/>
            <p:cNvSpPr txBox="1">
              <a:spLocks/>
            </p:cNvSpPr>
            <p:nvPr/>
          </p:nvSpPr>
          <p:spPr>
            <a:xfrm>
              <a:off x="9013032" y="1572548"/>
              <a:ext cx="1690828" cy="411868"/>
            </a:xfrm>
            <a:prstGeom prst="rect">
              <a:avLst/>
            </a:prstGeom>
          </p:spPr>
          <p:txBody>
            <a:bodyPr vert="horz" lIns="99060" tIns="49531" rIns="99060" bIns="49531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14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KEJAKSAAN AGUNG</a:t>
              </a:r>
              <a:endParaRPr lang="en-US" sz="1400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0200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btitle 2"/>
          <p:cNvSpPr txBox="1">
            <a:spLocks/>
          </p:cNvSpPr>
          <p:nvPr/>
        </p:nvSpPr>
        <p:spPr>
          <a:xfrm>
            <a:off x="484142" y="451959"/>
            <a:ext cx="4295676" cy="411868"/>
          </a:xfrm>
          <a:prstGeom prst="rect">
            <a:avLst/>
          </a:prstGeom>
        </p:spPr>
        <p:txBody>
          <a:bodyPr vert="horz" lIns="99060" tIns="49531" rIns="99060" bIns="4953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TEMUAN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78833" y="235748"/>
            <a:ext cx="5828038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</a:pP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Secara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umum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,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seberapa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tinggi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tingkat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kepercayaan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Bapak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/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Ibu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terhadap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lembaga-lembaga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non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Kementerian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di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bawah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ini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?</a:t>
            </a:r>
            <a:endParaRPr lang="en-US" sz="16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156448" y="2086251"/>
            <a:ext cx="4458458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TENTARA NASIONAL INDONESIA (TNI)   96</a:t>
            </a: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BADAN PENCARIAN DAN PERTOLONGAN NASIONAL (BASARNAS)  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93</a:t>
            </a:r>
            <a:endParaRPr lang="en-US" sz="1200" dirty="0">
              <a:solidFill>
                <a:schemeClr val="tx2">
                  <a:lumMod val="50000"/>
                </a:schemeClr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BADAN NASIONAL PENANGGULANGAN BENCANA (BNPB)  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83</a:t>
            </a:r>
            <a:endParaRPr lang="en-US" sz="1200" dirty="0">
              <a:solidFill>
                <a:schemeClr val="tx2">
                  <a:lumMod val="50000"/>
                </a:schemeClr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PRESIDEN REPUBLIK INDONESIA   6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KOMISI PEMILIHAN UMUM (KPU)  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endParaRPr lang="en-US" sz="1200" dirty="0">
              <a:solidFill>
                <a:schemeClr val="tx2">
                  <a:lumMod val="50000"/>
                </a:schemeClr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MAHKAMAH 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KONSTITUSI  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endParaRPr lang="en-US" sz="1200" dirty="0">
              <a:solidFill>
                <a:schemeClr val="tx2">
                  <a:lumMod val="50000"/>
                </a:schemeClr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MAHKAMAH 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AGUNG  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54</a:t>
            </a:r>
            <a:endParaRPr lang="en-US" sz="1200" dirty="0">
              <a:solidFill>
                <a:schemeClr val="tx2">
                  <a:lumMod val="50000"/>
                </a:schemeClr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KOMISI PEMBERANTASAN KORUPSI  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OMBUDSMAN RI   43</a:t>
            </a:r>
            <a:endParaRPr lang="en-US" sz="1200" dirty="0">
              <a:solidFill>
                <a:schemeClr val="tx2">
                  <a:lumMod val="50000"/>
                </a:schemeClr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KEJAKSAAN TINGGI/ NEGERI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35</a:t>
            </a:r>
            <a:endParaRPr lang="en-US" sz="1200" dirty="0">
              <a:solidFill>
                <a:schemeClr val="tx2">
                  <a:lumMod val="50000"/>
                </a:schemeClr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DEWAN PERWAKILAN DAERAH (DPD)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32</a:t>
            </a:r>
            <a:endParaRPr lang="en-US" sz="1200" dirty="0">
              <a:solidFill>
                <a:schemeClr val="tx2">
                  <a:lumMod val="50000"/>
                </a:schemeClr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MAJELIS PERMUSYAWARATAN RAKYAT (MPR)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29</a:t>
            </a:r>
            <a:endParaRPr lang="en-US" sz="1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DEWAN PERWAKILAN RAKYAT (DPR)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28</a:t>
            </a:r>
            <a:endParaRPr lang="en-US" sz="1200" dirty="0">
              <a:solidFill>
                <a:schemeClr val="tx2">
                  <a:lumMod val="50000"/>
                </a:schemeClr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KEPOLISIAN REPUBLIK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INDONESIA  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24</a:t>
            </a:r>
            <a:endParaRPr lang="en-US" sz="1200" dirty="0">
              <a:solidFill>
                <a:schemeClr val="tx2">
                  <a:lumMod val="50000"/>
                </a:schemeClr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PARTAI POLITIK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19</a:t>
            </a: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BADAN PEMBINAAN IDEOLOGI PANCASILA   11</a:t>
            </a:r>
            <a:endParaRPr lang="en-US" sz="1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725624" y="2165252"/>
            <a:ext cx="4050962" cy="11152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66000">
                <a:schemeClr val="accent1">
                  <a:tint val="44500"/>
                  <a:satMod val="160000"/>
                </a:schemeClr>
              </a:gs>
              <a:gs pos="85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723672" y="2394858"/>
            <a:ext cx="3897066" cy="112557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66000">
                <a:schemeClr val="accent1">
                  <a:tint val="44500"/>
                  <a:satMod val="160000"/>
                </a:schemeClr>
              </a:gs>
              <a:gs pos="85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725707" y="2628558"/>
            <a:ext cx="3558970" cy="10780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66000">
                <a:schemeClr val="accent1">
                  <a:tint val="44500"/>
                  <a:satMod val="160000"/>
                </a:schemeClr>
              </a:gs>
              <a:gs pos="85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723754" y="2860874"/>
            <a:ext cx="2615793" cy="112563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66000">
                <a:schemeClr val="accent1">
                  <a:tint val="44500"/>
                  <a:satMod val="160000"/>
                </a:schemeClr>
              </a:gs>
              <a:gs pos="85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723071" y="3094234"/>
            <a:ext cx="2559771" cy="112567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66000">
                <a:schemeClr val="accent1">
                  <a:tint val="44500"/>
                  <a:satMod val="160000"/>
                </a:schemeClr>
              </a:gs>
              <a:gs pos="85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725492" y="3331315"/>
            <a:ext cx="2557350" cy="112095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66000">
                <a:schemeClr val="accent1">
                  <a:tint val="44500"/>
                  <a:satMod val="160000"/>
                </a:schemeClr>
              </a:gs>
              <a:gs pos="85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725513" y="3561435"/>
            <a:ext cx="2214981" cy="114044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66000">
                <a:schemeClr val="accent1">
                  <a:tint val="44500"/>
                  <a:satMod val="160000"/>
                </a:schemeClr>
              </a:gs>
              <a:gs pos="85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723517" y="3802821"/>
            <a:ext cx="1990268" cy="111091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66000">
                <a:schemeClr val="accent1">
                  <a:tint val="44500"/>
                  <a:satMod val="160000"/>
                </a:schemeClr>
              </a:gs>
              <a:gs pos="85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726720" y="4018696"/>
            <a:ext cx="1768234" cy="118705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66000">
                <a:schemeClr val="accent1">
                  <a:tint val="44500"/>
                  <a:satMod val="160000"/>
                </a:schemeClr>
              </a:gs>
              <a:gs pos="85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726552" y="4259161"/>
            <a:ext cx="1243730" cy="113031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66000">
                <a:schemeClr val="accent1">
                  <a:tint val="44500"/>
                  <a:satMod val="160000"/>
                </a:schemeClr>
              </a:gs>
              <a:gs pos="85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726548" y="4492523"/>
            <a:ext cx="1197884" cy="113041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66000">
                <a:schemeClr val="accent1">
                  <a:tint val="44500"/>
                  <a:satMod val="160000"/>
                </a:schemeClr>
              </a:gs>
              <a:gs pos="85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723055" y="4741330"/>
            <a:ext cx="1090470" cy="107804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66000">
                <a:schemeClr val="accent1">
                  <a:tint val="44500"/>
                  <a:satMod val="160000"/>
                </a:schemeClr>
              </a:gs>
              <a:gs pos="85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723667" y="4964896"/>
            <a:ext cx="1057837" cy="102571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66000">
                <a:schemeClr val="accent1">
                  <a:tint val="44500"/>
                  <a:satMod val="160000"/>
                </a:schemeClr>
              </a:gs>
              <a:gs pos="85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723679" y="5190646"/>
            <a:ext cx="873025" cy="115423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66000">
                <a:schemeClr val="accent1">
                  <a:tint val="44500"/>
                  <a:satMod val="160000"/>
                </a:schemeClr>
              </a:gs>
              <a:gs pos="85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727625" y="5431629"/>
            <a:ext cx="776355" cy="110186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66000">
                <a:schemeClr val="accent1">
                  <a:tint val="44500"/>
                  <a:satMod val="160000"/>
                </a:schemeClr>
              </a:gs>
              <a:gs pos="85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727261" y="5664473"/>
            <a:ext cx="426686" cy="115423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66000">
                <a:schemeClr val="accent1">
                  <a:tint val="44500"/>
                  <a:satMod val="160000"/>
                </a:schemeClr>
              </a:gs>
              <a:gs pos="85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>
            <a:off x="5722648" y="1877771"/>
            <a:ext cx="0" cy="4174273"/>
          </a:xfrm>
          <a:prstGeom prst="line">
            <a:avLst/>
          </a:prstGeom>
          <a:ln w="31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/>
        </p:nvGrpSpPr>
        <p:grpSpPr>
          <a:xfrm>
            <a:off x="9021113" y="264134"/>
            <a:ext cx="3063262" cy="787534"/>
            <a:chOff x="9021113" y="264134"/>
            <a:chExt cx="3063262" cy="787534"/>
          </a:xfrm>
        </p:grpSpPr>
        <p:sp>
          <p:nvSpPr>
            <p:cNvPr id="42" name="Subtitle 2"/>
            <p:cNvSpPr txBox="1">
              <a:spLocks/>
            </p:cNvSpPr>
            <p:nvPr/>
          </p:nvSpPr>
          <p:spPr>
            <a:xfrm>
              <a:off x="9768109" y="451959"/>
              <a:ext cx="2316266" cy="411868"/>
            </a:xfrm>
            <a:prstGeom prst="rect">
              <a:avLst/>
            </a:prstGeom>
          </p:spPr>
          <p:txBody>
            <a:bodyPr vert="horz" lIns="99060" tIns="49531" rIns="99060" bIns="49531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1731" b="1" dirty="0" smtClean="0">
                  <a:solidFill>
                    <a:srgbClr val="FF6600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INDONESIA</a:t>
              </a:r>
              <a:endParaRPr lang="en-US" sz="1731" b="1" dirty="0">
                <a:solidFill>
                  <a:srgbClr val="FF6600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1113" y="264134"/>
              <a:ext cx="759381" cy="681129"/>
            </a:xfrm>
            <a:prstGeom prst="rect">
              <a:avLst/>
            </a:prstGeom>
          </p:spPr>
        </p:pic>
        <p:sp>
          <p:nvSpPr>
            <p:cNvPr id="44" name="Subtitle 2"/>
            <p:cNvSpPr txBox="1">
              <a:spLocks/>
            </p:cNvSpPr>
            <p:nvPr/>
          </p:nvSpPr>
          <p:spPr>
            <a:xfrm>
              <a:off x="9765731" y="639800"/>
              <a:ext cx="2316266" cy="411868"/>
            </a:xfrm>
            <a:prstGeom prst="rect">
              <a:avLst/>
            </a:prstGeom>
          </p:spPr>
          <p:txBody>
            <a:bodyPr vert="horz" lIns="99060" tIns="49531" rIns="99060" bIns="49531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1731" dirty="0" smtClean="0">
                  <a:solidFill>
                    <a:srgbClr val="FF6600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POLITICAL OPINION</a:t>
              </a:r>
              <a:endParaRPr lang="en-US" sz="1731" dirty="0">
                <a:solidFill>
                  <a:srgbClr val="FF6600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cxnSp>
        <p:nvCxnSpPr>
          <p:cNvPr id="36" name="Straight Connector 35"/>
          <p:cNvCxnSpPr/>
          <p:nvPr/>
        </p:nvCxnSpPr>
        <p:spPr>
          <a:xfrm>
            <a:off x="6547398" y="1882254"/>
            <a:ext cx="0" cy="4174273"/>
          </a:xfrm>
          <a:prstGeom prst="line">
            <a:avLst/>
          </a:prstGeom>
          <a:ln w="3175">
            <a:solidFill>
              <a:schemeClr val="tx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425936" y="1886737"/>
            <a:ext cx="0" cy="4174273"/>
          </a:xfrm>
          <a:prstGeom prst="line">
            <a:avLst/>
          </a:prstGeom>
          <a:ln w="3175">
            <a:solidFill>
              <a:schemeClr val="tx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8286544" y="1886737"/>
            <a:ext cx="0" cy="4174273"/>
          </a:xfrm>
          <a:prstGeom prst="line">
            <a:avLst/>
          </a:prstGeom>
          <a:ln w="3175">
            <a:solidFill>
              <a:schemeClr val="tx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9165082" y="1877773"/>
            <a:ext cx="0" cy="4174273"/>
          </a:xfrm>
          <a:prstGeom prst="line">
            <a:avLst/>
          </a:prstGeom>
          <a:ln w="3175">
            <a:solidFill>
              <a:schemeClr val="tx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0039138" y="1877773"/>
            <a:ext cx="0" cy="4174273"/>
          </a:xfrm>
          <a:prstGeom prst="line">
            <a:avLst/>
          </a:prstGeom>
          <a:ln w="3175">
            <a:solidFill>
              <a:schemeClr val="tx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5519678" y="6054083"/>
            <a:ext cx="4729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0.0</a:t>
            </a:r>
            <a:endParaRPr lang="en-US" sz="1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328865" y="6046976"/>
            <a:ext cx="4729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0.2</a:t>
            </a:r>
            <a:endParaRPr lang="en-US" sz="1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208744" y="6054082"/>
            <a:ext cx="4729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0.4</a:t>
            </a:r>
            <a:endParaRPr lang="en-US" sz="1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807280" y="6057124"/>
            <a:ext cx="72747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0.6</a:t>
            </a:r>
            <a:endParaRPr lang="en-US" sz="1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710596" y="6050017"/>
            <a:ext cx="72747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0.8</a:t>
            </a:r>
            <a:endParaRPr lang="en-US" sz="1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9657710" y="6057123"/>
            <a:ext cx="72747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0.10</a:t>
            </a:r>
            <a:endParaRPr lang="en-US" sz="1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477031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6" y="1140669"/>
            <a:ext cx="5441816" cy="674684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09877" y="1140669"/>
            <a:ext cx="3282123" cy="67468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395695" y="1517767"/>
            <a:ext cx="1259296" cy="3675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5526738" y="923519"/>
            <a:ext cx="4398745" cy="1483861"/>
            <a:chOff x="-10181" y="97589"/>
            <a:chExt cx="3171855" cy="677806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181" y="97589"/>
              <a:ext cx="824194" cy="462512"/>
            </a:xfrm>
            <a:prstGeom prst="rect">
              <a:avLst/>
            </a:prstGeom>
          </p:spPr>
        </p:pic>
        <p:sp>
          <p:nvSpPr>
            <p:cNvPr id="15" name="Subtitle 2"/>
            <p:cNvSpPr txBox="1">
              <a:spLocks/>
            </p:cNvSpPr>
            <p:nvPr/>
          </p:nvSpPr>
          <p:spPr>
            <a:xfrm>
              <a:off x="845408" y="213511"/>
              <a:ext cx="2316266" cy="411868"/>
            </a:xfrm>
            <a:prstGeom prst="rect">
              <a:avLst/>
            </a:prstGeom>
          </p:spPr>
          <p:txBody>
            <a:bodyPr vert="horz" lIns="99060" tIns="49531" rIns="99060" bIns="49531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2800" b="1" dirty="0" smtClean="0">
                  <a:solidFill>
                    <a:srgbClr val="FF6600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INDONESIA</a:t>
              </a:r>
              <a:endParaRPr lang="en-US" sz="2800" b="1" dirty="0">
                <a:solidFill>
                  <a:srgbClr val="FF6600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" name="Subtitle 2"/>
            <p:cNvSpPr txBox="1">
              <a:spLocks/>
            </p:cNvSpPr>
            <p:nvPr/>
          </p:nvSpPr>
          <p:spPr>
            <a:xfrm>
              <a:off x="842166" y="363527"/>
              <a:ext cx="2316266" cy="411868"/>
            </a:xfrm>
            <a:prstGeom prst="rect">
              <a:avLst/>
            </a:prstGeom>
          </p:spPr>
          <p:txBody>
            <a:bodyPr vert="horz" lIns="99060" tIns="49531" rIns="99060" bIns="49531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dirty="0" smtClean="0">
                  <a:solidFill>
                    <a:srgbClr val="FF6600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POLITICAL OPINION</a:t>
              </a:r>
              <a:endParaRPr lang="en-US" dirty="0">
                <a:solidFill>
                  <a:srgbClr val="FF6600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10" name="Subtitle 2"/>
          <p:cNvSpPr txBox="1">
            <a:spLocks/>
          </p:cNvSpPr>
          <p:nvPr/>
        </p:nvSpPr>
        <p:spPr>
          <a:xfrm>
            <a:off x="1743884" y="3172586"/>
            <a:ext cx="6651811" cy="577323"/>
          </a:xfrm>
          <a:prstGeom prst="rect">
            <a:avLst/>
          </a:prstGeom>
        </p:spPr>
        <p:txBody>
          <a:bodyPr vert="horz" lIns="99060" tIns="49531" rIns="99060" bIns="4953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TEMUAN SURVEI</a:t>
            </a:r>
          </a:p>
          <a:p>
            <a:pPr algn="l"/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Persepsi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Publik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atas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Konstelasi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Politik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Nasional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dan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Pemilihan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Presiden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 2024.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6157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Connector 37"/>
          <p:cNvCxnSpPr/>
          <p:nvPr/>
        </p:nvCxnSpPr>
        <p:spPr>
          <a:xfrm>
            <a:off x="4903310" y="1378935"/>
            <a:ext cx="0" cy="5085647"/>
          </a:xfrm>
          <a:prstGeom prst="line">
            <a:avLst/>
          </a:prstGeom>
          <a:ln w="3175">
            <a:solidFill>
              <a:schemeClr val="tx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itle 2"/>
          <p:cNvSpPr txBox="1">
            <a:spLocks/>
          </p:cNvSpPr>
          <p:nvPr/>
        </p:nvSpPr>
        <p:spPr>
          <a:xfrm>
            <a:off x="484142" y="451959"/>
            <a:ext cx="4295676" cy="411868"/>
          </a:xfrm>
          <a:prstGeom prst="rect">
            <a:avLst/>
          </a:prstGeom>
        </p:spPr>
        <p:txBody>
          <a:bodyPr vert="horz" lIns="99060" tIns="49531" rIns="99060" bIns="4953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TEMUAN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78833" y="235748"/>
            <a:ext cx="5828038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</a:pPr>
            <a:r>
              <a:rPr lang="en-US" sz="1600" b="1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Jika</a:t>
            </a:r>
            <a:r>
              <a:rPr lang="en-US" sz="16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b="1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hari</a:t>
            </a:r>
            <a:r>
              <a:rPr lang="en-US" sz="16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b="1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ini</a:t>
            </a:r>
            <a:r>
              <a:rPr lang="en-US" sz="16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b="1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dilaksanakan</a:t>
            </a:r>
            <a:r>
              <a:rPr lang="en-US" sz="16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b="1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Pemilihan</a:t>
            </a:r>
            <a:r>
              <a:rPr lang="en-US" sz="16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b="1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Presiden</a:t>
            </a:r>
            <a:r>
              <a:rPr lang="en-US" sz="16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,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Bapak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/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Ibu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hendak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memilih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siapa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? </a:t>
            </a:r>
            <a:r>
              <a:rPr lang="en-US" sz="12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(TANPA BANTUAN LEMBAR JAWAB/TOP OF MIND)</a:t>
            </a:r>
            <a:endParaRPr lang="en-US" sz="16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18642" y="1327031"/>
            <a:ext cx="3213124" cy="4996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PRABOWO SUBIANTO  24.8</a:t>
            </a: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ANIES BASWEDAN  22.5</a:t>
            </a: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GANJAR PRANOWO  19.3</a:t>
            </a:r>
            <a:endParaRPr lang="en-US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AGUS HARIMURTI YUDHOYONO    7.2</a:t>
            </a: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RIDWAN KAMIL    5.1</a:t>
            </a: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SANDIAGA S. UNO    2.9</a:t>
            </a: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PUAN MAHARANI    2.1</a:t>
            </a: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AIRLANGGA HARTARTO    1.8</a:t>
            </a: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MUHAIMIN ISKANDAR    1.6</a:t>
            </a:r>
            <a:endParaRPr lang="en-US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SUSI PUDJIASTUDI    1.0</a:t>
            </a: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KHOFIFAH INDAR PARAWANSA    0.8</a:t>
            </a:r>
            <a:endParaRPr lang="en-US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ABDUL SOMAD    0.4</a:t>
            </a:r>
            <a:endParaRPr lang="en-US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GATOT NURMANTYO    0.4</a:t>
            </a:r>
            <a:endParaRPr lang="en-US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HARY TANOESOEDIBJO   </a:t>
            </a: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0.1</a:t>
            </a: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SURYA PALOH    0.1</a:t>
            </a:r>
            <a:endParaRPr lang="en-US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SRI MULYANI INDRAWATI    0.1</a:t>
            </a: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ERICK TOHIR    </a:t>
            </a:r>
            <a:r>
              <a:rPr lang="en-US" sz="1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0.1</a:t>
            </a: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RIZIEQ </a:t>
            </a:r>
            <a:r>
              <a:rPr lang="en-US" sz="1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SHIHAB    0.1</a:t>
            </a: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ZULKIFLI HASAN    0.1</a:t>
            </a: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</a:pPr>
            <a:endParaRPr lang="en-US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</a:pPr>
            <a:r>
              <a:rPr lang="en-US" sz="1200" b="1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NAMA LAINNYA    9.5</a:t>
            </a:r>
            <a:endParaRPr lang="en-US" sz="1200" b="1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34258" y="1414223"/>
            <a:ext cx="1096542" cy="1115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034570" y="1650097"/>
            <a:ext cx="1032557" cy="112557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033350" y="1885237"/>
            <a:ext cx="837954" cy="107802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035199" y="2123923"/>
            <a:ext cx="262481" cy="112563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034304" y="2351197"/>
            <a:ext cx="198605" cy="112567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034998" y="2606798"/>
            <a:ext cx="144572" cy="112095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034401" y="2831410"/>
            <a:ext cx="115964" cy="114044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032770" y="3059058"/>
            <a:ext cx="93460" cy="111091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031767" y="3288096"/>
            <a:ext cx="94463" cy="114976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035645" y="3526264"/>
            <a:ext cx="90585" cy="113031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035646" y="3763960"/>
            <a:ext cx="45719" cy="113041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030476" y="3999703"/>
            <a:ext cx="45719" cy="107804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027209" y="4237078"/>
            <a:ext cx="45719" cy="102571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4" name="Rectangle 23"/>
          <p:cNvSpPr/>
          <p:nvPr/>
        </p:nvSpPr>
        <p:spPr>
          <a:xfrm flipH="1">
            <a:off x="4029177" y="4468835"/>
            <a:ext cx="45719" cy="112133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5" name="Rectangle 24"/>
          <p:cNvSpPr/>
          <p:nvPr/>
        </p:nvSpPr>
        <p:spPr>
          <a:xfrm flipH="1">
            <a:off x="4031030" y="4707822"/>
            <a:ext cx="45719" cy="110186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 flipH="1">
            <a:off x="4032194" y="4943897"/>
            <a:ext cx="45719" cy="11021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7" name="Rectangle 26"/>
          <p:cNvSpPr/>
          <p:nvPr/>
        </p:nvSpPr>
        <p:spPr>
          <a:xfrm flipH="1">
            <a:off x="4031298" y="5167003"/>
            <a:ext cx="45719" cy="102125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031979" y="5405563"/>
            <a:ext cx="45719" cy="102125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027208" y="5618123"/>
            <a:ext cx="45719" cy="102125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062314" y="3898950"/>
            <a:ext cx="297705" cy="4988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050066" y="5364137"/>
            <a:ext cx="297705" cy="7666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4" name="Chart 33"/>
          <p:cNvGraphicFramePr/>
          <p:nvPr>
            <p:extLst>
              <p:ext uri="{D42A27DB-BD31-4B8C-83A1-F6EECF244321}">
                <p14:modId xmlns:p14="http://schemas.microsoft.com/office/powerpoint/2010/main" val="446608477"/>
              </p:ext>
            </p:extLst>
          </p:nvPr>
        </p:nvGraphicFramePr>
        <p:xfrm>
          <a:off x="6006153" y="1870305"/>
          <a:ext cx="4895752" cy="4583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6" name="Rectangle 35"/>
          <p:cNvSpPr/>
          <p:nvPr/>
        </p:nvSpPr>
        <p:spPr>
          <a:xfrm>
            <a:off x="4025429" y="6086812"/>
            <a:ext cx="397672" cy="102125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240331" y="1709804"/>
            <a:ext cx="3354969" cy="35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</a:pPr>
            <a:r>
              <a:rPr lang="en-US" sz="1400" dirty="0" smtClean="0">
                <a:latin typeface="+mj-lt"/>
                <a:cs typeface="Leelawadee" panose="020B0502040204020203" pitchFamily="34" charset="-34"/>
              </a:rPr>
              <a:t>TINGKAT KEYAKINAN PEMILIH</a:t>
            </a:r>
            <a:endParaRPr lang="en-US" sz="1400" dirty="0">
              <a:latin typeface="+mj-lt"/>
              <a:cs typeface="Leelawadee" panose="020B0502040204020203" pitchFamily="34" charset="-34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062926" y="4432076"/>
            <a:ext cx="297705" cy="14009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677436" y="6457493"/>
            <a:ext cx="4729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0.0</a:t>
            </a:r>
            <a:endParaRPr lang="en-US" sz="1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594199" y="6450386"/>
            <a:ext cx="4729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0.2</a:t>
            </a:r>
            <a:endParaRPr lang="en-US" sz="1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493257" y="6457492"/>
            <a:ext cx="4729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0.4</a:t>
            </a:r>
            <a:endParaRPr lang="en-US" sz="1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5831715" y="1386108"/>
            <a:ext cx="0" cy="5085647"/>
          </a:xfrm>
          <a:prstGeom prst="line">
            <a:avLst/>
          </a:prstGeom>
          <a:ln w="3175">
            <a:solidFill>
              <a:schemeClr val="tx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104645" y="3258457"/>
            <a:ext cx="45719" cy="1959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4090814" y="3480179"/>
            <a:ext cx="45719" cy="1959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076932" y="3734014"/>
            <a:ext cx="45719" cy="1959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>
            <a:off x="4025429" y="1414353"/>
            <a:ext cx="0" cy="5085647"/>
          </a:xfrm>
          <a:prstGeom prst="line">
            <a:avLst/>
          </a:prstGeom>
          <a:ln w="3175">
            <a:solidFill>
              <a:schemeClr val="tx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105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1" name="Straight Connector 140"/>
          <p:cNvCxnSpPr/>
          <p:nvPr/>
        </p:nvCxnSpPr>
        <p:spPr>
          <a:xfrm>
            <a:off x="4903310" y="1353535"/>
            <a:ext cx="0" cy="5085647"/>
          </a:xfrm>
          <a:prstGeom prst="line">
            <a:avLst/>
          </a:prstGeom>
          <a:ln w="3175">
            <a:solidFill>
              <a:schemeClr val="tx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itle 2"/>
          <p:cNvSpPr txBox="1">
            <a:spLocks/>
          </p:cNvSpPr>
          <p:nvPr/>
        </p:nvSpPr>
        <p:spPr>
          <a:xfrm>
            <a:off x="484142" y="451959"/>
            <a:ext cx="4295676" cy="411868"/>
          </a:xfrm>
          <a:prstGeom prst="rect">
            <a:avLst/>
          </a:prstGeom>
        </p:spPr>
        <p:txBody>
          <a:bodyPr vert="horz" lIns="99060" tIns="49531" rIns="99060" bIns="4953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TEMUAN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78833" y="235748"/>
            <a:ext cx="6285238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</a:pPr>
            <a:r>
              <a:rPr lang="en-US" sz="1600" b="1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Jika</a:t>
            </a:r>
            <a:r>
              <a:rPr lang="en-US" sz="16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b="1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hari</a:t>
            </a:r>
            <a:r>
              <a:rPr lang="en-US" sz="16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b="1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ini</a:t>
            </a:r>
            <a:r>
              <a:rPr lang="en-US" sz="16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b="1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dilaksanakan</a:t>
            </a:r>
            <a:r>
              <a:rPr lang="en-US" sz="16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b="1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Pemilihan</a:t>
            </a:r>
            <a:r>
              <a:rPr lang="en-US" sz="16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b="1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Presiden</a:t>
            </a:r>
            <a:r>
              <a:rPr lang="en-US" sz="16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,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dari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nama-nama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berikut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ini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siapa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yang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akan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Bapak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/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Ibu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pilih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? </a:t>
            </a:r>
            <a:r>
              <a:rPr lang="en-US" sz="12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(SKEMA 20 NAMA)</a:t>
            </a:r>
            <a:endParaRPr lang="en-US" sz="16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20715" y="1336820"/>
            <a:ext cx="3213124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PRABOWO SUBIANTO     24.2</a:t>
            </a: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ANIES BASWEDAN     21.5</a:t>
            </a:r>
            <a:endParaRPr lang="en-US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GANJAR </a:t>
            </a: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PRANOWO     18.7</a:t>
            </a:r>
            <a:endParaRPr lang="en-US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AGUS </a:t>
            </a:r>
            <a:r>
              <a:rPr lang="en-US" sz="1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HARIMURTI </a:t>
            </a: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YUDHOYONO       </a:t>
            </a:r>
            <a:r>
              <a:rPr lang="en-US" sz="1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.4</a:t>
            </a:r>
            <a:endParaRPr lang="en-US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PUAN MAHARANI       </a:t>
            </a: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4.1</a:t>
            </a: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AIRLANGGA HARTARTO       </a:t>
            </a:r>
            <a:r>
              <a:rPr lang="en-US" sz="1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.6</a:t>
            </a:r>
            <a:endParaRPr lang="en-US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RIDWAN KAMIL       3.1</a:t>
            </a: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SANDIAGA S. UNO       2.6</a:t>
            </a: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MUHAIMIN ISKANDAR       2.4</a:t>
            </a:r>
            <a:endParaRPr lang="en-US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KHOFIFAH INDAR PARAWANSA </a:t>
            </a: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    1.2</a:t>
            </a: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SUSI </a:t>
            </a:r>
            <a:r>
              <a:rPr lang="en-US" sz="1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PUDJIASTUTI       </a:t>
            </a: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1.1</a:t>
            </a:r>
            <a:endParaRPr lang="en-US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TITO KARNAVIAN       1.1</a:t>
            </a:r>
            <a:endParaRPr lang="en-US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ANDIKA PERKASA      </a:t>
            </a: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1.0</a:t>
            </a:r>
            <a:endParaRPr lang="en-US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ERICK TOHIR       0.9</a:t>
            </a:r>
            <a:endParaRPr lang="en-US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cs typeface="Times New Roman" panose="02020603050405020304" pitchFamily="18" charset="0"/>
              </a:rPr>
              <a:t>ZULKIFLI </a:t>
            </a:r>
            <a:r>
              <a:rPr lang="en-US" sz="1200" dirty="0">
                <a:latin typeface="+mj-lt"/>
                <a:cs typeface="Times New Roman" panose="02020603050405020304" pitchFamily="18" charset="0"/>
              </a:rPr>
              <a:t>HASAN </a:t>
            </a:r>
            <a:r>
              <a:rPr lang="en-US" sz="1200" dirty="0" smtClean="0">
                <a:latin typeface="+mj-lt"/>
                <a:cs typeface="Times New Roman" panose="02020603050405020304" pitchFamily="18" charset="0"/>
              </a:rPr>
              <a:t>      0.5</a:t>
            </a: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TRI RISMAHARINI       0.4</a:t>
            </a: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</a:pPr>
            <a:r>
              <a:rPr lang="en-US" sz="1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TGB MUHAMMAD ZAINUL MAJDI </a:t>
            </a: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    0.3</a:t>
            </a: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AHMAD </a:t>
            </a:r>
            <a:r>
              <a:rPr lang="en-US" sz="1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SYAIKHU      </a:t>
            </a: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0.1</a:t>
            </a:r>
            <a:endParaRPr lang="en-US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MOELDOKO       0.0</a:t>
            </a: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MARDIONO        0.0</a:t>
            </a:r>
            <a:endParaRPr lang="en-US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</a:pPr>
            <a:endParaRPr lang="en-US" sz="1200" b="1" dirty="0" smtClean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</a:pPr>
            <a:r>
              <a:rPr lang="en-US" sz="1200" b="1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TT/TJ/RAHASIA       5.8</a:t>
            </a:r>
            <a:endParaRPr lang="en-US" sz="1200" b="1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5" name="Chart 34"/>
          <p:cNvGraphicFramePr/>
          <p:nvPr>
            <p:extLst>
              <p:ext uri="{D42A27DB-BD31-4B8C-83A1-F6EECF244321}">
                <p14:modId xmlns:p14="http://schemas.microsoft.com/office/powerpoint/2010/main" val="842042533"/>
              </p:ext>
            </p:extLst>
          </p:nvPr>
        </p:nvGraphicFramePr>
        <p:xfrm>
          <a:off x="5966185" y="1815671"/>
          <a:ext cx="4895752" cy="4583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6" name="Rectangle 35"/>
          <p:cNvSpPr/>
          <p:nvPr/>
        </p:nvSpPr>
        <p:spPr>
          <a:xfrm>
            <a:off x="7028724" y="1608665"/>
            <a:ext cx="3354969" cy="35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</a:pPr>
            <a:r>
              <a:rPr lang="en-US" sz="1400" dirty="0" smtClean="0">
                <a:latin typeface="+mj-lt"/>
                <a:cs typeface="Leelawadee" panose="020B0502040204020203" pitchFamily="34" charset="-34"/>
              </a:rPr>
              <a:t>TINGKAT KEYAKINAN PEMILIH</a:t>
            </a:r>
            <a:endParaRPr lang="en-US" sz="1400" dirty="0">
              <a:latin typeface="+mj-lt"/>
              <a:cs typeface="Leelawadee" panose="020B0502040204020203" pitchFamily="34" charset="-34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4034258" y="1414223"/>
            <a:ext cx="1077004" cy="1115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4022213" y="1650097"/>
            <a:ext cx="1006527" cy="112557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033350" y="1885237"/>
            <a:ext cx="789035" cy="107802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4022842" y="2123923"/>
            <a:ext cx="271659" cy="112563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4034304" y="2351197"/>
            <a:ext cx="198605" cy="112567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4022641" y="2606798"/>
            <a:ext cx="173282" cy="112095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4034400" y="2831410"/>
            <a:ext cx="146685" cy="114044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4032770" y="3059058"/>
            <a:ext cx="117594" cy="111091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4031767" y="3288096"/>
            <a:ext cx="94463" cy="114976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4035645" y="3526264"/>
            <a:ext cx="90585" cy="113031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4035646" y="3763960"/>
            <a:ext cx="45719" cy="113041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4030476" y="3999703"/>
            <a:ext cx="45719" cy="107804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15" name="Rectangle 114"/>
          <p:cNvSpPr/>
          <p:nvPr/>
        </p:nvSpPr>
        <p:spPr>
          <a:xfrm flipH="1">
            <a:off x="4030607" y="4237078"/>
            <a:ext cx="45719" cy="102571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16" name="Rectangle 115"/>
          <p:cNvSpPr/>
          <p:nvPr/>
        </p:nvSpPr>
        <p:spPr>
          <a:xfrm flipH="1">
            <a:off x="4029177" y="4468835"/>
            <a:ext cx="45719" cy="112133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17" name="Rectangle 116"/>
          <p:cNvSpPr/>
          <p:nvPr/>
        </p:nvSpPr>
        <p:spPr>
          <a:xfrm flipH="1">
            <a:off x="4031030" y="4707822"/>
            <a:ext cx="45719" cy="110186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18" name="Rectangle 117"/>
          <p:cNvSpPr/>
          <p:nvPr/>
        </p:nvSpPr>
        <p:spPr>
          <a:xfrm flipH="1">
            <a:off x="4032194" y="4943897"/>
            <a:ext cx="45719" cy="11021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19" name="Rectangle 118"/>
          <p:cNvSpPr/>
          <p:nvPr/>
        </p:nvSpPr>
        <p:spPr>
          <a:xfrm flipH="1">
            <a:off x="4031298" y="5167003"/>
            <a:ext cx="45719" cy="102125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4031979" y="5405563"/>
            <a:ext cx="45719" cy="102125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4064643" y="3723409"/>
            <a:ext cx="297705" cy="671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4050066" y="5364137"/>
            <a:ext cx="297705" cy="7666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4031767" y="6311778"/>
            <a:ext cx="201142" cy="102125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4062926" y="4432076"/>
            <a:ext cx="297705" cy="14009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3677436" y="6457493"/>
            <a:ext cx="4729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0.0</a:t>
            </a:r>
            <a:endParaRPr lang="en-US" sz="1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4594199" y="6450386"/>
            <a:ext cx="4729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0.2</a:t>
            </a:r>
            <a:endParaRPr lang="en-US" sz="1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5493257" y="6457492"/>
            <a:ext cx="4729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0.4</a:t>
            </a:r>
            <a:endParaRPr lang="en-US" sz="1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4090814" y="3480179"/>
            <a:ext cx="45719" cy="1959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4076932" y="3734014"/>
            <a:ext cx="45719" cy="1959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2" name="Straight Connector 141"/>
          <p:cNvCxnSpPr/>
          <p:nvPr/>
        </p:nvCxnSpPr>
        <p:spPr>
          <a:xfrm>
            <a:off x="5831715" y="1360708"/>
            <a:ext cx="0" cy="5085647"/>
          </a:xfrm>
          <a:prstGeom prst="line">
            <a:avLst/>
          </a:prstGeom>
          <a:ln w="3175">
            <a:solidFill>
              <a:schemeClr val="tx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4025429" y="1388953"/>
            <a:ext cx="0" cy="5085647"/>
          </a:xfrm>
          <a:prstGeom prst="line">
            <a:avLst/>
          </a:prstGeom>
          <a:ln w="3175">
            <a:solidFill>
              <a:schemeClr val="tx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700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Straight Connector 46"/>
          <p:cNvCxnSpPr/>
          <p:nvPr/>
        </p:nvCxnSpPr>
        <p:spPr>
          <a:xfrm>
            <a:off x="4878674" y="2486393"/>
            <a:ext cx="0" cy="279783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10070096" y="2468394"/>
            <a:ext cx="0" cy="279783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9169419" y="2476865"/>
            <a:ext cx="0" cy="279783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9021113" y="264134"/>
            <a:ext cx="3063262" cy="787534"/>
            <a:chOff x="9021113" y="264134"/>
            <a:chExt cx="3063262" cy="787534"/>
          </a:xfrm>
        </p:grpSpPr>
        <p:sp>
          <p:nvSpPr>
            <p:cNvPr id="5" name="Subtitle 2"/>
            <p:cNvSpPr txBox="1">
              <a:spLocks/>
            </p:cNvSpPr>
            <p:nvPr/>
          </p:nvSpPr>
          <p:spPr>
            <a:xfrm>
              <a:off x="9768109" y="451959"/>
              <a:ext cx="2316266" cy="411868"/>
            </a:xfrm>
            <a:prstGeom prst="rect">
              <a:avLst/>
            </a:prstGeom>
          </p:spPr>
          <p:txBody>
            <a:bodyPr vert="horz" lIns="99060" tIns="49531" rIns="99060" bIns="49531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1731" b="1" dirty="0" smtClean="0">
                  <a:solidFill>
                    <a:srgbClr val="FF6600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INDONESIA</a:t>
              </a:r>
              <a:endParaRPr lang="en-US" sz="1731" b="1" dirty="0">
                <a:solidFill>
                  <a:srgbClr val="FF6600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1113" y="264134"/>
              <a:ext cx="759381" cy="681129"/>
            </a:xfrm>
            <a:prstGeom prst="rect">
              <a:avLst/>
            </a:prstGeom>
          </p:spPr>
        </p:pic>
        <p:sp>
          <p:nvSpPr>
            <p:cNvPr id="7" name="Subtitle 2"/>
            <p:cNvSpPr txBox="1">
              <a:spLocks/>
            </p:cNvSpPr>
            <p:nvPr/>
          </p:nvSpPr>
          <p:spPr>
            <a:xfrm>
              <a:off x="9765731" y="639800"/>
              <a:ext cx="2316266" cy="411868"/>
            </a:xfrm>
            <a:prstGeom prst="rect">
              <a:avLst/>
            </a:prstGeom>
          </p:spPr>
          <p:txBody>
            <a:bodyPr vert="horz" lIns="99060" tIns="49531" rIns="99060" bIns="49531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1731" dirty="0" smtClean="0">
                  <a:solidFill>
                    <a:srgbClr val="FF6600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POLITICAL OPINION</a:t>
              </a:r>
              <a:endParaRPr lang="en-US" sz="1731" dirty="0">
                <a:solidFill>
                  <a:srgbClr val="FF6600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8" name="Subtitle 2"/>
          <p:cNvSpPr txBox="1">
            <a:spLocks/>
          </p:cNvSpPr>
          <p:nvPr/>
        </p:nvSpPr>
        <p:spPr>
          <a:xfrm>
            <a:off x="484142" y="451959"/>
            <a:ext cx="4295676" cy="411868"/>
          </a:xfrm>
          <a:prstGeom prst="rect">
            <a:avLst/>
          </a:prstGeom>
        </p:spPr>
        <p:txBody>
          <a:bodyPr vert="horz" lIns="99060" tIns="49531" rIns="99060" bIns="4953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TEMUAN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78833" y="235748"/>
            <a:ext cx="6191108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</a:pP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Jika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hari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ini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dilaksanakan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Pemilihan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Presiden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,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dari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nama-nama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berikut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ini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siapa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yang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akan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Bapak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/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Ibu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pilih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? </a:t>
            </a:r>
            <a:r>
              <a:rPr lang="en-US" sz="12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(SKEMA GABUNGAN TOKOH DAN PARTAI POLITIK)</a:t>
            </a:r>
            <a:endParaRPr lang="en-US" sz="16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25839" y="2453484"/>
            <a:ext cx="3213124" cy="2872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PRABOWO SUBIANTO    27.4</a:t>
            </a:r>
            <a:endParaRPr lang="en-US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</a:rPr>
              <a:t>ANIES BASWEDAN    21.5</a:t>
            </a:r>
            <a:endParaRPr lang="en-US" sz="1200" dirty="0">
              <a:latin typeface="+mj-lt"/>
            </a:endParaRP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GANJAR PRANOWO    21.0</a:t>
            </a:r>
            <a:endParaRPr lang="en-US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AGUS </a:t>
            </a:r>
            <a:r>
              <a:rPr lang="en-US" sz="1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HARIMURTI </a:t>
            </a: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YUDHOYONO      9.2</a:t>
            </a:r>
            <a:endParaRPr lang="en-US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AIRLANGGA HARTARTO      4.6</a:t>
            </a:r>
            <a:endParaRPr lang="en-US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PUAN MAHARANI      4.1</a:t>
            </a:r>
            <a:endParaRPr lang="en-US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RIDWAN KAMIL      </a:t>
            </a:r>
            <a:r>
              <a:rPr lang="en-US" sz="1200" dirty="0" smtClean="0">
                <a:latin typeface="+mj-lt"/>
                <a:cs typeface="Times New Roman" panose="02020603050405020304" pitchFamily="18" charset="0"/>
              </a:rPr>
              <a:t>3.8</a:t>
            </a: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cs typeface="Times New Roman" panose="02020603050405020304" pitchFamily="18" charset="0"/>
              </a:rPr>
              <a:t>SANDIAGA S. UNO      3</a:t>
            </a: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.3</a:t>
            </a:r>
            <a:endParaRPr lang="en-US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MUHAIMIN ISKANDAR      2.4</a:t>
            </a:r>
            <a:endParaRPr lang="en-US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ERICK TOHIR      0.1</a:t>
            </a: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</a:pPr>
            <a:endParaRPr lang="en-US" sz="1200" b="1" dirty="0" smtClean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</a:pPr>
            <a:r>
              <a:rPr lang="en-US" sz="1200" b="1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TT/TJ/RAHASIA    </a:t>
            </a:r>
            <a:r>
              <a:rPr lang="en-US" sz="12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200" b="1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.6</a:t>
            </a:r>
            <a:endParaRPr lang="en-US" sz="1200" b="1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81642" y="2542399"/>
            <a:ext cx="1518474" cy="1115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36000">
                <a:schemeClr val="accent1">
                  <a:lumMod val="45000"/>
                  <a:lumOff val="55000"/>
                </a:schemeClr>
              </a:gs>
              <a:gs pos="18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982184" y="2788930"/>
            <a:ext cx="1175032" cy="112557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36000">
                <a:schemeClr val="accent1">
                  <a:lumMod val="45000"/>
                  <a:lumOff val="55000"/>
                </a:schemeClr>
              </a:gs>
              <a:gs pos="18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980964" y="3020671"/>
            <a:ext cx="1028736" cy="107802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36000">
                <a:schemeClr val="accent1">
                  <a:lumMod val="45000"/>
                  <a:lumOff val="55000"/>
                </a:schemeClr>
              </a:gs>
              <a:gs pos="18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982813" y="3248930"/>
            <a:ext cx="485179" cy="112563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36000">
                <a:schemeClr val="accent1">
                  <a:lumMod val="45000"/>
                  <a:lumOff val="55000"/>
                </a:schemeClr>
              </a:gs>
              <a:gs pos="18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981918" y="3479374"/>
            <a:ext cx="166122" cy="112567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36000">
                <a:schemeClr val="accent1">
                  <a:lumMod val="45000"/>
                  <a:lumOff val="55000"/>
                </a:schemeClr>
              </a:gs>
              <a:gs pos="18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982611" y="3713890"/>
            <a:ext cx="127435" cy="112095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36000">
                <a:schemeClr val="accent1">
                  <a:lumMod val="45000"/>
                  <a:lumOff val="55000"/>
                </a:schemeClr>
              </a:gs>
              <a:gs pos="18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982015" y="3953018"/>
            <a:ext cx="88955" cy="114044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36000">
                <a:schemeClr val="accent1">
                  <a:lumMod val="45000"/>
                  <a:lumOff val="55000"/>
                </a:schemeClr>
              </a:gs>
              <a:gs pos="18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980383" y="4184295"/>
            <a:ext cx="45719" cy="111091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36000">
                <a:schemeClr val="accent1">
                  <a:lumMod val="45000"/>
                  <a:lumOff val="55000"/>
                </a:schemeClr>
              </a:gs>
              <a:gs pos="18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979381" y="4413333"/>
            <a:ext cx="45719" cy="114976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36000">
                <a:schemeClr val="accent1">
                  <a:lumMod val="45000"/>
                  <a:lumOff val="55000"/>
                </a:schemeClr>
              </a:gs>
              <a:gs pos="18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979380" y="4640319"/>
            <a:ext cx="45719" cy="114976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36000">
                <a:schemeClr val="accent1">
                  <a:lumMod val="45000"/>
                  <a:lumOff val="55000"/>
                </a:schemeClr>
              </a:gs>
              <a:gs pos="18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980586" y="5100771"/>
            <a:ext cx="360860" cy="114976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36000">
                <a:schemeClr val="accent1">
                  <a:lumMod val="45000"/>
                  <a:lumOff val="55000"/>
                </a:schemeClr>
              </a:gs>
              <a:gs pos="18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008076" y="4368800"/>
            <a:ext cx="51170" cy="4220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019935" y="2449492"/>
            <a:ext cx="3213124" cy="2872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PRABOWO SUBIANTO   29.2</a:t>
            </a:r>
            <a:endParaRPr lang="en-US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</a:rPr>
              <a:t>AGUS HARIMURTI YUDHOYONO   11.8</a:t>
            </a:r>
            <a:endParaRPr lang="en-US" sz="1200" dirty="0">
              <a:latin typeface="+mj-lt"/>
            </a:endParaRP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AIRLANGGA HARTARTO     9.3</a:t>
            </a:r>
            <a:endParaRPr lang="en-US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PUAN MAHARANI     </a:t>
            </a:r>
            <a:r>
              <a:rPr lang="en-US" sz="1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.1</a:t>
            </a:r>
            <a:endParaRPr lang="en-US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MUHAIMIN ISKANDAR     </a:t>
            </a:r>
            <a:r>
              <a:rPr lang="en-US" sz="1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.6</a:t>
            </a:r>
            <a:endParaRPr lang="en-US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AHMAD SYAIKHU     0.9</a:t>
            </a:r>
            <a:endParaRPr lang="en-US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ZULKIFLI HASAN     </a:t>
            </a:r>
            <a:r>
              <a:rPr lang="en-US" sz="1200" dirty="0" smtClean="0">
                <a:latin typeface="+mj-lt"/>
                <a:cs typeface="Times New Roman" panose="02020603050405020304" pitchFamily="18" charset="0"/>
              </a:rPr>
              <a:t>0.6</a:t>
            </a: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SURYA </a:t>
            </a: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PALOH     </a:t>
            </a:r>
            <a:r>
              <a:rPr lang="en-US" sz="1200" dirty="0" smtClean="0">
                <a:latin typeface="+mj-lt"/>
                <a:cs typeface="Times New Roman" panose="02020603050405020304" pitchFamily="18" charset="0"/>
              </a:rPr>
              <a:t>0</a:t>
            </a: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.3</a:t>
            </a:r>
            <a:endParaRPr lang="en-US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</a:pPr>
            <a:r>
              <a:rPr lang="en-US" sz="1200" dirty="0" smtClean="0">
                <a:latin typeface="+mj-lt"/>
                <a:cs typeface="Times New Roman" panose="02020603050405020304" pitchFamily="18" charset="0"/>
              </a:rPr>
              <a:t>MARDIONO     </a:t>
            </a: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0.0</a:t>
            </a: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</a:pPr>
            <a:endParaRPr lang="en-US" sz="1200" b="1" dirty="0" smtClean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</a:pPr>
            <a:endParaRPr lang="en-US" sz="1200" b="1" dirty="0" smtClean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</a:pPr>
            <a:r>
              <a:rPr lang="en-US" sz="1200" b="1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TT/TJ/RAHASIA    41.2</a:t>
            </a:r>
            <a:endParaRPr lang="en-US" sz="1200" b="1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8275738" y="2538407"/>
            <a:ext cx="1337185" cy="1115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36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8276280" y="2784938"/>
            <a:ext cx="484766" cy="112557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36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8275060" y="3016679"/>
            <a:ext cx="366372" cy="107802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36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8276910" y="3244938"/>
            <a:ext cx="127128" cy="112563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36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8276014" y="3475382"/>
            <a:ext cx="98305" cy="112567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36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8276707" y="3709898"/>
            <a:ext cx="45719" cy="112095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36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8276111" y="3949026"/>
            <a:ext cx="45719" cy="114044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36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8274479" y="4180303"/>
            <a:ext cx="45719" cy="111091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36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8274681" y="5096779"/>
            <a:ext cx="1893134" cy="114976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36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8278" y="3904618"/>
            <a:ext cx="45719" cy="464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8323309" y="3649946"/>
            <a:ext cx="49332" cy="2343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104806" y="1939729"/>
            <a:ext cx="3354969" cy="35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</a:pPr>
            <a:r>
              <a:rPr lang="en-US" sz="1400" dirty="0" smtClean="0">
                <a:latin typeface="+mj-lt"/>
                <a:cs typeface="Leelawadee" panose="020B0502040204020203" pitchFamily="34" charset="-34"/>
              </a:rPr>
              <a:t>GABUNGAN TOKOH POLITIK</a:t>
            </a:r>
            <a:endParaRPr lang="en-US" sz="1400" dirty="0">
              <a:latin typeface="+mj-lt"/>
              <a:cs typeface="Leelawadee" panose="020B0502040204020203" pitchFamily="34" charset="-34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500116" y="1945640"/>
            <a:ext cx="3354969" cy="333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120000"/>
              </a:lnSpc>
            </a:pPr>
            <a:r>
              <a:rPr lang="en-US" sz="1400" dirty="0" smtClean="0">
                <a:latin typeface="+mj-lt"/>
                <a:cs typeface="Leelawadee" panose="020B0502040204020203" pitchFamily="34" charset="-34"/>
              </a:rPr>
              <a:t>TOKOH PARTAI POLITIK</a:t>
            </a:r>
            <a:endParaRPr lang="en-US" sz="1400" dirty="0">
              <a:latin typeface="+mj-lt"/>
              <a:cs typeface="Leelawadee" panose="020B0502040204020203" pitchFamily="34" charset="-34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640365" y="5258886"/>
            <a:ext cx="4729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0.0</a:t>
            </a:r>
            <a:endParaRPr lang="en-US" sz="1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557128" y="5251779"/>
            <a:ext cx="4729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0.2</a:t>
            </a:r>
            <a:endParaRPr lang="en-US" sz="1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456186" y="5258885"/>
            <a:ext cx="4729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0.4</a:t>
            </a:r>
            <a:endParaRPr lang="en-US" sz="1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5779351" y="2477922"/>
            <a:ext cx="0" cy="279783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979380" y="2477922"/>
            <a:ext cx="0" cy="279783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7931110" y="5249358"/>
            <a:ext cx="4729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0.0</a:t>
            </a:r>
            <a:endParaRPr lang="en-US" sz="1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8847873" y="5242251"/>
            <a:ext cx="4729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0.2</a:t>
            </a:r>
            <a:endParaRPr lang="en-US" sz="1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9746931" y="5249357"/>
            <a:ext cx="4729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0.4</a:t>
            </a:r>
            <a:endParaRPr lang="en-US" sz="1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8270125" y="2468394"/>
            <a:ext cx="0" cy="279783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437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021113" y="264134"/>
            <a:ext cx="3063262" cy="787534"/>
            <a:chOff x="9021113" y="264134"/>
            <a:chExt cx="3063262" cy="787534"/>
          </a:xfrm>
        </p:grpSpPr>
        <p:sp>
          <p:nvSpPr>
            <p:cNvPr id="5" name="Subtitle 2"/>
            <p:cNvSpPr txBox="1">
              <a:spLocks/>
            </p:cNvSpPr>
            <p:nvPr/>
          </p:nvSpPr>
          <p:spPr>
            <a:xfrm>
              <a:off x="9768109" y="451959"/>
              <a:ext cx="2316266" cy="411868"/>
            </a:xfrm>
            <a:prstGeom prst="rect">
              <a:avLst/>
            </a:prstGeom>
          </p:spPr>
          <p:txBody>
            <a:bodyPr vert="horz" lIns="99060" tIns="49531" rIns="99060" bIns="49531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1731" b="1" dirty="0" smtClean="0">
                  <a:solidFill>
                    <a:srgbClr val="FF6600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INDONESIA</a:t>
              </a:r>
              <a:endParaRPr lang="en-US" sz="1731" b="1" dirty="0">
                <a:solidFill>
                  <a:srgbClr val="FF6600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1113" y="264134"/>
              <a:ext cx="759381" cy="681129"/>
            </a:xfrm>
            <a:prstGeom prst="rect">
              <a:avLst/>
            </a:prstGeom>
          </p:spPr>
        </p:pic>
        <p:sp>
          <p:nvSpPr>
            <p:cNvPr id="7" name="Subtitle 2"/>
            <p:cNvSpPr txBox="1">
              <a:spLocks/>
            </p:cNvSpPr>
            <p:nvPr/>
          </p:nvSpPr>
          <p:spPr>
            <a:xfrm>
              <a:off x="9765731" y="639800"/>
              <a:ext cx="2316266" cy="411868"/>
            </a:xfrm>
            <a:prstGeom prst="rect">
              <a:avLst/>
            </a:prstGeom>
          </p:spPr>
          <p:txBody>
            <a:bodyPr vert="horz" lIns="99060" tIns="49531" rIns="99060" bIns="49531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1731" dirty="0" smtClean="0">
                  <a:solidFill>
                    <a:srgbClr val="FF6600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POLITICAL OPINION</a:t>
              </a:r>
              <a:endParaRPr lang="en-US" sz="1731" dirty="0">
                <a:solidFill>
                  <a:srgbClr val="FF6600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8" name="Subtitle 2"/>
          <p:cNvSpPr txBox="1">
            <a:spLocks/>
          </p:cNvSpPr>
          <p:nvPr/>
        </p:nvSpPr>
        <p:spPr>
          <a:xfrm>
            <a:off x="484142" y="451959"/>
            <a:ext cx="4295676" cy="411868"/>
          </a:xfrm>
          <a:prstGeom prst="rect">
            <a:avLst/>
          </a:prstGeom>
        </p:spPr>
        <p:txBody>
          <a:bodyPr vert="horz" lIns="99060" tIns="49531" rIns="99060" bIns="4953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TEMUAN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78833" y="235748"/>
            <a:ext cx="6191108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</a:pP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Jika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hari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ini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dilaksanakan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Pemilihan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Presiden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,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dari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nama-nama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berpasangan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berikut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ini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siapa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yang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akan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Bapak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/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Ibu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pilih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?</a:t>
            </a:r>
            <a:endParaRPr lang="en-US" sz="16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9495397" y="1387154"/>
            <a:ext cx="32131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PRABOWO SUBIANTO</a:t>
            </a: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ERICK TOHIR</a:t>
            </a: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endParaRPr lang="en-US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ANIES BASWEDAN</a:t>
            </a: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AGUS HARIMURTI YUDHOYONO</a:t>
            </a:r>
            <a:endParaRPr lang="en-US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endParaRPr lang="en-US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AIRLANGGA HARTARTO</a:t>
            </a: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RIDWAN KAMIL</a:t>
            </a: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endParaRPr lang="en-US" sz="1200" dirty="0" smtClean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endParaRPr lang="en-US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endParaRPr lang="en-US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ANIES BASWEDAN</a:t>
            </a: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GANJAR PRANOWO</a:t>
            </a:r>
            <a:endParaRPr lang="en-US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endParaRPr lang="en-US" sz="1200" dirty="0" smtClean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PRABOWO SUBIANTO</a:t>
            </a: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ERICK TOHIR</a:t>
            </a: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endParaRPr lang="en-US" sz="14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PUAN MAHARANI</a:t>
            </a: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MUHAIMIN ISKANDAR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0462" y="2772598"/>
            <a:ext cx="766802" cy="518882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968" y="5408887"/>
            <a:ext cx="779184" cy="488323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744" y="1409340"/>
            <a:ext cx="577227" cy="490189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5729" y="5385766"/>
            <a:ext cx="597407" cy="509991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225" y="2093598"/>
            <a:ext cx="601521" cy="502353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28" r="27734" b="15826"/>
          <a:stretch/>
        </p:blipFill>
        <p:spPr>
          <a:xfrm>
            <a:off x="3439619" y="2063767"/>
            <a:ext cx="623101" cy="53042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7" cstate="print">
            <a:clrChange>
              <a:clrFrom>
                <a:srgbClr val="DBD7D8"/>
              </a:clrFrom>
              <a:clrTo>
                <a:srgbClr val="DBD7D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2" r="23137"/>
          <a:stretch/>
        </p:blipFill>
        <p:spPr>
          <a:xfrm flipH="1">
            <a:off x="2856909" y="1411949"/>
            <a:ext cx="597395" cy="48492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475851" y="1392686"/>
            <a:ext cx="605424" cy="499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841226" y="1392686"/>
            <a:ext cx="605424" cy="499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478527" y="2085166"/>
            <a:ext cx="605424" cy="499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843902" y="2085166"/>
            <a:ext cx="605424" cy="499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481205" y="2793690"/>
            <a:ext cx="605424" cy="499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846580" y="2793690"/>
            <a:ext cx="605424" cy="499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494401" y="5397085"/>
            <a:ext cx="605424" cy="499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859776" y="5397085"/>
            <a:ext cx="605424" cy="499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498363" y="4685032"/>
            <a:ext cx="605424" cy="499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863738" y="4685032"/>
            <a:ext cx="605424" cy="499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510747" y="4015299"/>
            <a:ext cx="605424" cy="499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876122" y="4015299"/>
            <a:ext cx="605424" cy="499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8900566" y="1383722"/>
            <a:ext cx="605424" cy="499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8265941" y="1383722"/>
            <a:ext cx="605424" cy="499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8903242" y="2076202"/>
            <a:ext cx="605424" cy="499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8268617" y="2076202"/>
            <a:ext cx="605424" cy="499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8905920" y="2784726"/>
            <a:ext cx="605424" cy="499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8271295" y="2784726"/>
            <a:ext cx="605424" cy="499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8910493" y="3997840"/>
            <a:ext cx="605424" cy="499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8275868" y="3997840"/>
            <a:ext cx="605424" cy="499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8913171" y="4701022"/>
            <a:ext cx="605424" cy="499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8278546" y="4701022"/>
            <a:ext cx="605424" cy="499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8915846" y="5398856"/>
            <a:ext cx="605424" cy="499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8281221" y="5398856"/>
            <a:ext cx="605424" cy="499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1614519" y="1374323"/>
            <a:ext cx="12153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28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32.4</a:t>
            </a:r>
            <a:r>
              <a:rPr lang="en-US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en-US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4076377" y="1374108"/>
            <a:ext cx="321312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ANIES BASWEDAN</a:t>
            </a: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SANDIAGA UNO</a:t>
            </a: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endParaRPr lang="en-US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AIRLANGGA HARTARTO</a:t>
            </a: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GANJAR PRANOWO</a:t>
            </a: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endParaRPr lang="en-US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PUAN MAHARANI</a:t>
            </a: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ERICK TOHIR</a:t>
            </a:r>
            <a:endParaRPr lang="en-US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endParaRPr lang="en-US" sz="1200" dirty="0" smtClean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endParaRPr lang="en-US" sz="1400" dirty="0" smtClean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endParaRPr lang="en-US" sz="14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ANIES BASWEDAN</a:t>
            </a: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ERICK TOHIR</a:t>
            </a: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endParaRPr lang="en-US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PRABOWO SUBIANTO</a:t>
            </a: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MUHAIMIN ISKANDAR</a:t>
            </a: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endParaRPr lang="en-US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PUAN MAHARANI</a:t>
            </a: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AIRLANGGA HARTARTO</a:t>
            </a:r>
            <a:endParaRPr lang="en-US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8" name="Picture 97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8977" y="4684437"/>
            <a:ext cx="618323" cy="499023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 rotWithShape="1"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166"/>
          <a:stretch/>
        </p:blipFill>
        <p:spPr>
          <a:xfrm>
            <a:off x="8890453" y="2084011"/>
            <a:ext cx="634625" cy="505698"/>
          </a:xfrm>
          <a:prstGeom prst="rect">
            <a:avLst/>
          </a:prstGeom>
        </p:spPr>
      </p:pic>
      <p:sp>
        <p:nvSpPr>
          <p:cNvPr id="81" name="Subtitle 2"/>
          <p:cNvSpPr txBox="1">
            <a:spLocks/>
          </p:cNvSpPr>
          <p:nvPr/>
        </p:nvSpPr>
        <p:spPr>
          <a:xfrm>
            <a:off x="2702954" y="3319828"/>
            <a:ext cx="1534903" cy="411868"/>
          </a:xfrm>
          <a:prstGeom prst="rect">
            <a:avLst/>
          </a:prstGeom>
        </p:spPr>
        <p:txBody>
          <a:bodyPr vert="horz" lIns="99060" tIns="49531" rIns="99060" bIns="4953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100" dirty="0" smtClean="0">
                <a:solidFill>
                  <a:schemeClr val="bg2">
                    <a:lumMod val="1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TT/TJ/RHS</a:t>
            </a:r>
            <a:endParaRPr lang="en-US" sz="1100" dirty="0">
              <a:solidFill>
                <a:schemeClr val="bg2">
                  <a:lumMod val="1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b="1" dirty="0" smtClean="0">
                <a:solidFill>
                  <a:schemeClr val="bg2">
                    <a:lumMod val="1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29.1</a:t>
            </a:r>
            <a:r>
              <a:rPr lang="en-US" sz="1100" b="1" dirty="0" smtClean="0">
                <a:solidFill>
                  <a:schemeClr val="bg2">
                    <a:lumMod val="1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%</a:t>
            </a:r>
            <a:endParaRPr lang="en-US" sz="1600" b="1" dirty="0">
              <a:solidFill>
                <a:schemeClr val="bg2">
                  <a:lumMod val="1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82" name="Subtitle 2"/>
          <p:cNvSpPr txBox="1">
            <a:spLocks/>
          </p:cNvSpPr>
          <p:nvPr/>
        </p:nvSpPr>
        <p:spPr>
          <a:xfrm>
            <a:off x="2705147" y="5916475"/>
            <a:ext cx="1534903" cy="411868"/>
          </a:xfrm>
          <a:prstGeom prst="rect">
            <a:avLst/>
          </a:prstGeom>
        </p:spPr>
        <p:txBody>
          <a:bodyPr vert="horz" lIns="99060" tIns="49531" rIns="99060" bIns="4953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100" dirty="0" smtClean="0">
                <a:solidFill>
                  <a:schemeClr val="bg2">
                    <a:lumMod val="1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TT/TJ/RHS</a:t>
            </a:r>
            <a:endParaRPr lang="en-US" sz="1100" dirty="0">
              <a:solidFill>
                <a:schemeClr val="bg2">
                  <a:lumMod val="1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b="1" dirty="0" smtClean="0">
                <a:solidFill>
                  <a:schemeClr val="bg2">
                    <a:lumMod val="1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24.8</a:t>
            </a:r>
            <a:r>
              <a:rPr lang="en-US" sz="1100" b="1" dirty="0" smtClean="0">
                <a:solidFill>
                  <a:schemeClr val="bg2">
                    <a:lumMod val="1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%</a:t>
            </a:r>
            <a:endParaRPr lang="en-US" sz="1600" b="1" dirty="0">
              <a:solidFill>
                <a:schemeClr val="bg2">
                  <a:lumMod val="1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02" name="Subtitle 2"/>
          <p:cNvSpPr txBox="1">
            <a:spLocks/>
          </p:cNvSpPr>
          <p:nvPr/>
        </p:nvSpPr>
        <p:spPr>
          <a:xfrm>
            <a:off x="8132104" y="3293467"/>
            <a:ext cx="1534903" cy="411868"/>
          </a:xfrm>
          <a:prstGeom prst="rect">
            <a:avLst/>
          </a:prstGeom>
        </p:spPr>
        <p:txBody>
          <a:bodyPr vert="horz" lIns="99060" tIns="49531" rIns="99060" bIns="4953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100" dirty="0" smtClean="0">
                <a:solidFill>
                  <a:schemeClr val="bg2">
                    <a:lumMod val="1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TT/TJ/RHS</a:t>
            </a:r>
            <a:endParaRPr lang="en-US" sz="1100" dirty="0">
              <a:solidFill>
                <a:schemeClr val="bg2">
                  <a:lumMod val="1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b="1" dirty="0" smtClean="0">
                <a:solidFill>
                  <a:schemeClr val="bg2">
                    <a:lumMod val="1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20.3</a:t>
            </a:r>
            <a:r>
              <a:rPr lang="en-US" sz="1100" b="1" dirty="0" smtClean="0">
                <a:solidFill>
                  <a:schemeClr val="bg2">
                    <a:lumMod val="1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%</a:t>
            </a:r>
            <a:endParaRPr lang="en-US" sz="1600" b="1" dirty="0">
              <a:solidFill>
                <a:schemeClr val="bg2">
                  <a:lumMod val="1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03" name="Subtitle 2"/>
          <p:cNvSpPr txBox="1">
            <a:spLocks/>
          </p:cNvSpPr>
          <p:nvPr/>
        </p:nvSpPr>
        <p:spPr>
          <a:xfrm>
            <a:off x="8145520" y="5909798"/>
            <a:ext cx="1534903" cy="411868"/>
          </a:xfrm>
          <a:prstGeom prst="rect">
            <a:avLst/>
          </a:prstGeom>
        </p:spPr>
        <p:txBody>
          <a:bodyPr vert="horz" lIns="99060" tIns="49531" rIns="99060" bIns="4953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100" dirty="0" smtClean="0">
                <a:solidFill>
                  <a:schemeClr val="bg2">
                    <a:lumMod val="1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TT/TJ/RHS</a:t>
            </a:r>
            <a:endParaRPr lang="en-US" sz="1100" dirty="0">
              <a:solidFill>
                <a:schemeClr val="bg2">
                  <a:lumMod val="1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b="1" dirty="0" smtClean="0">
                <a:solidFill>
                  <a:schemeClr val="bg2">
                    <a:lumMod val="1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4.9</a:t>
            </a:r>
            <a:r>
              <a:rPr lang="en-US" sz="1100" b="1" dirty="0" smtClean="0">
                <a:solidFill>
                  <a:schemeClr val="bg2">
                    <a:lumMod val="1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%</a:t>
            </a:r>
            <a:endParaRPr lang="en-US" sz="1600" b="1" dirty="0">
              <a:solidFill>
                <a:schemeClr val="bg2">
                  <a:lumMod val="1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1508" b="28039"/>
          <a:stretch/>
        </p:blipFill>
        <p:spPr>
          <a:xfrm>
            <a:off x="3429767" y="2777933"/>
            <a:ext cx="709262" cy="513547"/>
          </a:xfrm>
          <a:prstGeom prst="rect">
            <a:avLst/>
          </a:prstGeom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282" y="4666614"/>
            <a:ext cx="597395" cy="510997"/>
          </a:xfrm>
          <a:prstGeom prst="rect">
            <a:avLst/>
          </a:prstGeom>
        </p:spPr>
      </p:pic>
      <p:sp>
        <p:nvSpPr>
          <p:cNvPr id="99" name="Subtitle 2"/>
          <p:cNvSpPr txBox="1">
            <a:spLocks/>
          </p:cNvSpPr>
          <p:nvPr/>
        </p:nvSpPr>
        <p:spPr>
          <a:xfrm>
            <a:off x="450729" y="1291852"/>
            <a:ext cx="632516" cy="411868"/>
          </a:xfrm>
          <a:prstGeom prst="rect">
            <a:avLst/>
          </a:prstGeom>
        </p:spPr>
        <p:txBody>
          <a:bodyPr vert="horz" lIns="99060" tIns="49531" rIns="99060" bIns="4953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600" b="1" dirty="0" smtClean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</a:t>
            </a:r>
            <a:endParaRPr lang="en-US" sz="16600" b="1" dirty="0">
              <a:solidFill>
                <a:schemeClr val="bg1">
                  <a:lumMod val="85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1620881" y="2064880"/>
            <a:ext cx="12153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28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24.9</a:t>
            </a:r>
            <a:r>
              <a:rPr lang="en-US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en-US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1628437" y="2764424"/>
            <a:ext cx="12153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28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13.6</a:t>
            </a:r>
            <a:r>
              <a:rPr lang="en-US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en-US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Subtitle 2"/>
          <p:cNvSpPr txBox="1">
            <a:spLocks/>
          </p:cNvSpPr>
          <p:nvPr/>
        </p:nvSpPr>
        <p:spPr>
          <a:xfrm>
            <a:off x="5994289" y="1273263"/>
            <a:ext cx="632516" cy="411868"/>
          </a:xfrm>
          <a:prstGeom prst="rect">
            <a:avLst/>
          </a:prstGeom>
        </p:spPr>
        <p:txBody>
          <a:bodyPr vert="horz" lIns="99060" tIns="49531" rIns="99060" bIns="4953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600" b="1" dirty="0" smtClean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  <a:endParaRPr lang="en-US" sz="16600" b="1" dirty="0">
              <a:solidFill>
                <a:schemeClr val="bg1">
                  <a:lumMod val="85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7051669" y="1379458"/>
            <a:ext cx="12153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28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34.7</a:t>
            </a:r>
            <a:r>
              <a:rPr lang="en-US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en-US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0" name="Picture 109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487" y="2774436"/>
            <a:ext cx="597407" cy="509991"/>
          </a:xfrm>
          <a:prstGeom prst="rect">
            <a:avLst/>
          </a:prstGeom>
        </p:spPr>
      </p:pic>
      <p:pic>
        <p:nvPicPr>
          <p:cNvPr id="111" name="Picture 110"/>
          <p:cNvPicPr>
            <a:picLocks noChangeAspect="1"/>
          </p:cNvPicPr>
          <p:nvPr/>
        </p:nvPicPr>
        <p:blipFill rotWithShape="1"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1508" b="28039"/>
          <a:stretch/>
        </p:blipFill>
        <p:spPr>
          <a:xfrm>
            <a:off x="8848804" y="1358210"/>
            <a:ext cx="709262" cy="513547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263" y="1361540"/>
            <a:ext cx="597395" cy="510997"/>
          </a:xfrm>
          <a:prstGeom prst="rect">
            <a:avLst/>
          </a:prstGeom>
        </p:spPr>
      </p:pic>
      <p:pic>
        <p:nvPicPr>
          <p:cNvPr id="114" name="Picture 113"/>
          <p:cNvPicPr>
            <a:picLocks noChangeAspect="1"/>
          </p:cNvPicPr>
          <p:nvPr/>
        </p:nvPicPr>
        <p:blipFill rotWithShape="1">
          <a:blip r:embed="rId7" cstate="print">
            <a:clrChange>
              <a:clrFrom>
                <a:srgbClr val="DBD7D8"/>
              </a:clrFrom>
              <a:clrTo>
                <a:srgbClr val="DBD7D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2" r="23137"/>
          <a:stretch/>
        </p:blipFill>
        <p:spPr>
          <a:xfrm flipH="1">
            <a:off x="8275113" y="2100760"/>
            <a:ext cx="597395" cy="484927"/>
          </a:xfrm>
          <a:prstGeom prst="rect">
            <a:avLst/>
          </a:prstGeom>
        </p:spPr>
      </p:pic>
      <p:sp>
        <p:nvSpPr>
          <p:cNvPr id="115" name="Rectangle 114"/>
          <p:cNvSpPr/>
          <p:nvPr/>
        </p:nvSpPr>
        <p:spPr>
          <a:xfrm>
            <a:off x="7054996" y="2055833"/>
            <a:ext cx="12153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28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27.5</a:t>
            </a:r>
            <a:r>
              <a:rPr lang="en-US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en-US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7049474" y="2782234"/>
            <a:ext cx="12153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28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17.5</a:t>
            </a:r>
            <a:r>
              <a:rPr lang="en-US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en-US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5920" y="2790125"/>
            <a:ext cx="594400" cy="492061"/>
          </a:xfrm>
          <a:prstGeom prst="rect">
            <a:avLst/>
          </a:prstGeom>
        </p:spPr>
      </p:pic>
      <p:pic>
        <p:nvPicPr>
          <p:cNvPr id="117" name="Picture 116"/>
          <p:cNvPicPr>
            <a:picLocks noChangeAspect="1"/>
          </p:cNvPicPr>
          <p:nvPr/>
        </p:nvPicPr>
        <p:blipFill rotWithShape="1">
          <a:blip r:embed="rId7" cstate="print">
            <a:clrChange>
              <a:clrFrom>
                <a:srgbClr val="DBD7D8"/>
              </a:clrFrom>
              <a:clrTo>
                <a:srgbClr val="DBD7D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2" r="23137"/>
          <a:stretch/>
        </p:blipFill>
        <p:spPr>
          <a:xfrm flipH="1">
            <a:off x="2877521" y="4039711"/>
            <a:ext cx="597395" cy="484927"/>
          </a:xfrm>
          <a:prstGeom prst="rect">
            <a:avLst/>
          </a:prstGeom>
        </p:spPr>
      </p:pic>
      <p:pic>
        <p:nvPicPr>
          <p:cNvPr id="118" name="Picture 117"/>
          <p:cNvPicPr>
            <a:picLocks noChangeAspect="1"/>
          </p:cNvPicPr>
          <p:nvPr/>
        </p:nvPicPr>
        <p:blipFill rotWithShape="1"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1508" b="28039"/>
          <a:stretch/>
        </p:blipFill>
        <p:spPr>
          <a:xfrm>
            <a:off x="3466360" y="4011091"/>
            <a:ext cx="709262" cy="513547"/>
          </a:xfrm>
          <a:prstGeom prst="rect">
            <a:avLst/>
          </a:prstGeom>
        </p:spPr>
      </p:pic>
      <p:sp>
        <p:nvSpPr>
          <p:cNvPr id="119" name="Rectangle 118"/>
          <p:cNvSpPr/>
          <p:nvPr/>
        </p:nvSpPr>
        <p:spPr>
          <a:xfrm>
            <a:off x="1657340" y="4013513"/>
            <a:ext cx="12153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28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34.2</a:t>
            </a:r>
            <a:r>
              <a:rPr lang="en-US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en-US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1651510" y="4704070"/>
            <a:ext cx="12153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28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29.8</a:t>
            </a:r>
            <a:r>
              <a:rPr lang="en-US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en-US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1646874" y="5403614"/>
            <a:ext cx="12153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28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11.2</a:t>
            </a:r>
            <a:r>
              <a:rPr lang="en-US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en-US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" name="Subtitle 2"/>
          <p:cNvSpPr txBox="1">
            <a:spLocks/>
          </p:cNvSpPr>
          <p:nvPr/>
        </p:nvSpPr>
        <p:spPr>
          <a:xfrm>
            <a:off x="483327" y="3967668"/>
            <a:ext cx="632516" cy="411868"/>
          </a:xfrm>
          <a:prstGeom prst="rect">
            <a:avLst/>
          </a:prstGeom>
        </p:spPr>
        <p:txBody>
          <a:bodyPr vert="horz" lIns="99060" tIns="49531" rIns="99060" bIns="4953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600" b="1" dirty="0" smtClean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  <a:endParaRPr lang="en-US" sz="16600" b="1" dirty="0">
              <a:solidFill>
                <a:schemeClr val="bg1">
                  <a:lumMod val="85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23" name="Subtitle 2"/>
          <p:cNvSpPr txBox="1">
            <a:spLocks/>
          </p:cNvSpPr>
          <p:nvPr/>
        </p:nvSpPr>
        <p:spPr>
          <a:xfrm>
            <a:off x="6026887" y="3949079"/>
            <a:ext cx="632516" cy="411868"/>
          </a:xfrm>
          <a:prstGeom prst="rect">
            <a:avLst/>
          </a:prstGeom>
        </p:spPr>
        <p:txBody>
          <a:bodyPr vert="horz" lIns="99060" tIns="49531" rIns="99060" bIns="4953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600" b="1" dirty="0" smtClean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  <a:endParaRPr lang="en-US" sz="16600" b="1" dirty="0">
              <a:solidFill>
                <a:schemeClr val="bg1">
                  <a:lumMod val="85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7058189" y="3983838"/>
            <a:ext cx="12153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28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41.5</a:t>
            </a:r>
            <a:r>
              <a:rPr lang="en-US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en-US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7061516" y="4684597"/>
            <a:ext cx="12153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28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7.5</a:t>
            </a:r>
            <a:r>
              <a:rPr lang="en-US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en-US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7068186" y="5398806"/>
            <a:ext cx="12153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28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16.1</a:t>
            </a:r>
            <a:r>
              <a:rPr lang="en-US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en-US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7" name="Picture 126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7551" y="5397085"/>
            <a:ext cx="618323" cy="499023"/>
          </a:xfrm>
          <a:prstGeom prst="rect">
            <a:avLst/>
          </a:prstGeom>
        </p:spPr>
      </p:pic>
      <p:pic>
        <p:nvPicPr>
          <p:cNvPr id="128" name="Picture 12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6817" y="5428332"/>
            <a:ext cx="779184" cy="488323"/>
          </a:xfrm>
          <a:prstGeom prst="rect">
            <a:avLst/>
          </a:prstGeom>
        </p:spPr>
      </p:pic>
      <p:pic>
        <p:nvPicPr>
          <p:cNvPr id="129" name="Picture 128"/>
          <p:cNvPicPr>
            <a:picLocks noChangeAspect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28" r="27734" b="15826"/>
          <a:stretch/>
        </p:blipFill>
        <p:spPr>
          <a:xfrm>
            <a:off x="8871365" y="3972057"/>
            <a:ext cx="623101" cy="530420"/>
          </a:xfrm>
          <a:prstGeom prst="rect">
            <a:avLst/>
          </a:prstGeom>
        </p:spPr>
      </p:pic>
      <p:pic>
        <p:nvPicPr>
          <p:cNvPr id="130" name="Picture 129"/>
          <p:cNvPicPr>
            <a:picLocks noChangeAspect="1"/>
          </p:cNvPicPr>
          <p:nvPr/>
        </p:nvPicPr>
        <p:blipFill rotWithShape="1">
          <a:blip r:embed="rId7" cstate="print">
            <a:clrChange>
              <a:clrFrom>
                <a:srgbClr val="DBD7D8"/>
              </a:clrFrom>
              <a:clrTo>
                <a:srgbClr val="DBD7D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2" r="23137"/>
          <a:stretch/>
        </p:blipFill>
        <p:spPr>
          <a:xfrm flipH="1">
            <a:off x="8293299" y="4009266"/>
            <a:ext cx="597395" cy="484927"/>
          </a:xfrm>
          <a:prstGeom prst="rect">
            <a:avLst/>
          </a:prstGeom>
        </p:spPr>
      </p:pic>
      <p:pic>
        <p:nvPicPr>
          <p:cNvPr id="131" name="Picture 130"/>
          <p:cNvPicPr>
            <a:picLocks noChangeAspect="1"/>
          </p:cNvPicPr>
          <p:nvPr/>
        </p:nvPicPr>
        <p:blipFill rotWithShape="1"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1508" b="28039"/>
          <a:stretch/>
        </p:blipFill>
        <p:spPr>
          <a:xfrm>
            <a:off x="8861721" y="4705725"/>
            <a:ext cx="709262" cy="513547"/>
          </a:xfrm>
          <a:prstGeom prst="rect">
            <a:avLst/>
          </a:prstGeom>
        </p:spPr>
      </p:pic>
      <p:pic>
        <p:nvPicPr>
          <p:cNvPr id="132" name="Picture 131"/>
          <p:cNvPicPr>
            <a:picLocks noChangeAspect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7180" y="4709055"/>
            <a:ext cx="597395" cy="510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00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Picture 8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5197" y="3990232"/>
            <a:ext cx="601521" cy="50235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89" r="32222" b="44706"/>
          <a:stretch/>
        </p:blipFill>
        <p:spPr>
          <a:xfrm>
            <a:off x="3532335" y="4021458"/>
            <a:ext cx="576262" cy="491503"/>
          </a:xfrm>
          <a:prstGeom prst="rect">
            <a:avLst/>
          </a:prstGeom>
        </p:spPr>
      </p:pic>
      <p:sp>
        <p:nvSpPr>
          <p:cNvPr id="97" name="Rectangle 96"/>
          <p:cNvSpPr/>
          <p:nvPr/>
        </p:nvSpPr>
        <p:spPr>
          <a:xfrm>
            <a:off x="4076377" y="1374108"/>
            <a:ext cx="321312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PRABOWO SUBIANTO</a:t>
            </a: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MUHAIMIN ISKANDAR</a:t>
            </a: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endParaRPr lang="en-US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ANIES BASWEDAN</a:t>
            </a: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ANDIKA PERKASA</a:t>
            </a: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endParaRPr lang="en-US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AIRLANGGA HARTARTO</a:t>
            </a: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ERICK TOHIR</a:t>
            </a:r>
            <a:endParaRPr lang="en-US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endParaRPr lang="en-US" sz="1200" dirty="0" smtClean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endParaRPr lang="en-US" sz="1400" dirty="0" smtClean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endParaRPr lang="en-US" sz="14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GANJAR PRANOWO</a:t>
            </a: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KHOFIFAH INDAR PARAWANSA</a:t>
            </a: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endParaRPr lang="en-US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PRABOWO SUBIANTO</a:t>
            </a: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MUHAIMIN ISKANDAR</a:t>
            </a: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endParaRPr lang="en-US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ANIES BASWEDAN</a:t>
            </a: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AGUS HARIMURTI YUDHOYONO</a:t>
            </a:r>
            <a:endParaRPr lang="en-US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9021113" y="264134"/>
            <a:ext cx="3063262" cy="787534"/>
            <a:chOff x="9021113" y="264134"/>
            <a:chExt cx="3063262" cy="787534"/>
          </a:xfrm>
        </p:grpSpPr>
        <p:sp>
          <p:nvSpPr>
            <p:cNvPr id="5" name="Subtitle 2"/>
            <p:cNvSpPr txBox="1">
              <a:spLocks/>
            </p:cNvSpPr>
            <p:nvPr/>
          </p:nvSpPr>
          <p:spPr>
            <a:xfrm>
              <a:off x="9768109" y="451959"/>
              <a:ext cx="2316266" cy="411868"/>
            </a:xfrm>
            <a:prstGeom prst="rect">
              <a:avLst/>
            </a:prstGeom>
          </p:spPr>
          <p:txBody>
            <a:bodyPr vert="horz" lIns="99060" tIns="49531" rIns="99060" bIns="49531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1731" b="1" dirty="0" smtClean="0">
                  <a:solidFill>
                    <a:srgbClr val="FF6600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INDONESIA</a:t>
              </a:r>
              <a:endParaRPr lang="en-US" sz="1731" b="1" dirty="0">
                <a:solidFill>
                  <a:srgbClr val="FF6600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1113" y="264134"/>
              <a:ext cx="759381" cy="681129"/>
            </a:xfrm>
            <a:prstGeom prst="rect">
              <a:avLst/>
            </a:prstGeom>
          </p:spPr>
        </p:pic>
        <p:sp>
          <p:nvSpPr>
            <p:cNvPr id="7" name="Subtitle 2"/>
            <p:cNvSpPr txBox="1">
              <a:spLocks/>
            </p:cNvSpPr>
            <p:nvPr/>
          </p:nvSpPr>
          <p:spPr>
            <a:xfrm>
              <a:off x="9765731" y="639800"/>
              <a:ext cx="2316266" cy="411868"/>
            </a:xfrm>
            <a:prstGeom prst="rect">
              <a:avLst/>
            </a:prstGeom>
          </p:spPr>
          <p:txBody>
            <a:bodyPr vert="horz" lIns="99060" tIns="49531" rIns="99060" bIns="49531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1731" dirty="0" smtClean="0">
                  <a:solidFill>
                    <a:srgbClr val="FF6600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POLITICAL OPINION</a:t>
              </a:r>
              <a:endParaRPr lang="en-US" sz="1731" dirty="0">
                <a:solidFill>
                  <a:srgbClr val="FF6600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8" name="Subtitle 2"/>
          <p:cNvSpPr txBox="1">
            <a:spLocks/>
          </p:cNvSpPr>
          <p:nvPr/>
        </p:nvSpPr>
        <p:spPr>
          <a:xfrm>
            <a:off x="484142" y="451959"/>
            <a:ext cx="4295676" cy="411868"/>
          </a:xfrm>
          <a:prstGeom prst="rect">
            <a:avLst/>
          </a:prstGeom>
        </p:spPr>
        <p:txBody>
          <a:bodyPr vert="horz" lIns="99060" tIns="49531" rIns="99060" bIns="4953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TEMUAN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78833" y="235748"/>
            <a:ext cx="6191108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</a:pP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Jika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hari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ini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dilaksanakan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Pemilihan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Presiden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,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dari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nama-nama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berpasangan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berikut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ini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siapa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yang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akan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Bapak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/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Ibu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pilih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?</a:t>
            </a:r>
            <a:endParaRPr lang="en-US" sz="16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9495397" y="1387154"/>
            <a:ext cx="32131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ANIES BASWEDAN</a:t>
            </a: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ANDIKA PERKASA</a:t>
            </a: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endParaRPr lang="en-US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GANJAR PRANOWO</a:t>
            </a: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AIRLANGGA HARTARTO</a:t>
            </a:r>
            <a:endParaRPr lang="en-US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endParaRPr lang="en-US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PRABOWO SUBIANTO</a:t>
            </a: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SALIM SEGAF AL JUFRI</a:t>
            </a: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endParaRPr lang="en-US" sz="1200" dirty="0" smtClean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endParaRPr lang="en-US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endParaRPr lang="en-US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PRABOWO SUBIANTO</a:t>
            </a: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AIRLANGGA HARTARTO</a:t>
            </a:r>
            <a:endParaRPr lang="en-US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endParaRPr lang="en-US" sz="1200" dirty="0" smtClean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ANIES BASWEDAN</a:t>
            </a: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ANDIKA PERKASA</a:t>
            </a: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endParaRPr lang="en-US" sz="14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MUHAIMIN ISKANDAR</a:t>
            </a: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PUAN MAHARANI</a:t>
            </a:r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077" y="2789545"/>
            <a:ext cx="601521" cy="50235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DBD7D8"/>
              </a:clrFrom>
              <a:clrTo>
                <a:srgbClr val="DBD7D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2" r="23137"/>
          <a:stretch/>
        </p:blipFill>
        <p:spPr>
          <a:xfrm flipH="1">
            <a:off x="2856972" y="2110753"/>
            <a:ext cx="597395" cy="48492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475851" y="1392686"/>
            <a:ext cx="605424" cy="499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841226" y="1392686"/>
            <a:ext cx="605424" cy="499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478527" y="2085166"/>
            <a:ext cx="605424" cy="499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843902" y="2085166"/>
            <a:ext cx="605424" cy="499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481205" y="2793690"/>
            <a:ext cx="605424" cy="499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846580" y="2793690"/>
            <a:ext cx="605424" cy="499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494401" y="5397085"/>
            <a:ext cx="605424" cy="499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859776" y="5397085"/>
            <a:ext cx="605424" cy="499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498363" y="4685032"/>
            <a:ext cx="605424" cy="499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863738" y="4685032"/>
            <a:ext cx="605424" cy="499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510747" y="4015299"/>
            <a:ext cx="605424" cy="499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876122" y="4015299"/>
            <a:ext cx="605424" cy="499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8900566" y="1383722"/>
            <a:ext cx="605424" cy="499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8265941" y="1383722"/>
            <a:ext cx="605424" cy="499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8903242" y="2076202"/>
            <a:ext cx="605424" cy="499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8268617" y="2076202"/>
            <a:ext cx="605424" cy="499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8905920" y="2784726"/>
            <a:ext cx="605424" cy="499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8271295" y="2784726"/>
            <a:ext cx="605424" cy="499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8910493" y="3997840"/>
            <a:ext cx="605424" cy="499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8275868" y="3997840"/>
            <a:ext cx="605424" cy="499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8913171" y="4701022"/>
            <a:ext cx="605424" cy="499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8278546" y="4701022"/>
            <a:ext cx="605424" cy="499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8915846" y="5398856"/>
            <a:ext cx="605424" cy="499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8281221" y="5398856"/>
            <a:ext cx="605424" cy="499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1614519" y="1374323"/>
            <a:ext cx="12153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28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30.8</a:t>
            </a:r>
            <a:r>
              <a:rPr lang="en-US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en-US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8" name="Picture 97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8977" y="4684437"/>
            <a:ext cx="618323" cy="499023"/>
          </a:xfrm>
          <a:prstGeom prst="rect">
            <a:avLst/>
          </a:prstGeom>
        </p:spPr>
      </p:pic>
      <p:sp>
        <p:nvSpPr>
          <p:cNvPr id="81" name="Subtitle 2"/>
          <p:cNvSpPr txBox="1">
            <a:spLocks/>
          </p:cNvSpPr>
          <p:nvPr/>
        </p:nvSpPr>
        <p:spPr>
          <a:xfrm>
            <a:off x="2702954" y="3319828"/>
            <a:ext cx="1534903" cy="411868"/>
          </a:xfrm>
          <a:prstGeom prst="rect">
            <a:avLst/>
          </a:prstGeom>
        </p:spPr>
        <p:txBody>
          <a:bodyPr vert="horz" lIns="99060" tIns="49531" rIns="99060" bIns="4953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100" dirty="0" smtClean="0">
                <a:solidFill>
                  <a:schemeClr val="bg2">
                    <a:lumMod val="1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TT/TJ/RHS</a:t>
            </a:r>
            <a:endParaRPr lang="en-US" sz="1100" dirty="0">
              <a:solidFill>
                <a:schemeClr val="bg2">
                  <a:lumMod val="1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b="1" dirty="0" smtClean="0">
                <a:solidFill>
                  <a:schemeClr val="bg2">
                    <a:lumMod val="1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26.0</a:t>
            </a:r>
            <a:r>
              <a:rPr lang="en-US" sz="1100" b="1" dirty="0" smtClean="0">
                <a:solidFill>
                  <a:schemeClr val="bg2">
                    <a:lumMod val="1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%</a:t>
            </a:r>
            <a:endParaRPr lang="en-US" sz="1600" b="1" dirty="0">
              <a:solidFill>
                <a:schemeClr val="bg2">
                  <a:lumMod val="1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82" name="Subtitle 2"/>
          <p:cNvSpPr txBox="1">
            <a:spLocks/>
          </p:cNvSpPr>
          <p:nvPr/>
        </p:nvSpPr>
        <p:spPr>
          <a:xfrm>
            <a:off x="2705147" y="5916475"/>
            <a:ext cx="1534903" cy="411868"/>
          </a:xfrm>
          <a:prstGeom prst="rect">
            <a:avLst/>
          </a:prstGeom>
        </p:spPr>
        <p:txBody>
          <a:bodyPr vert="horz" lIns="99060" tIns="49531" rIns="99060" bIns="4953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100" dirty="0" smtClean="0">
                <a:solidFill>
                  <a:schemeClr val="bg2">
                    <a:lumMod val="1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TT/TJ/RHS</a:t>
            </a:r>
            <a:endParaRPr lang="en-US" sz="1100" dirty="0">
              <a:solidFill>
                <a:schemeClr val="bg2">
                  <a:lumMod val="1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b="1" dirty="0" smtClean="0">
                <a:solidFill>
                  <a:schemeClr val="bg2">
                    <a:lumMod val="1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27.3</a:t>
            </a:r>
            <a:r>
              <a:rPr lang="en-US" sz="1100" b="1" dirty="0" smtClean="0">
                <a:solidFill>
                  <a:schemeClr val="bg2">
                    <a:lumMod val="1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%</a:t>
            </a:r>
            <a:endParaRPr lang="en-US" sz="1600" b="1" dirty="0">
              <a:solidFill>
                <a:schemeClr val="bg2">
                  <a:lumMod val="1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02" name="Subtitle 2"/>
          <p:cNvSpPr txBox="1">
            <a:spLocks/>
          </p:cNvSpPr>
          <p:nvPr/>
        </p:nvSpPr>
        <p:spPr>
          <a:xfrm>
            <a:off x="8132104" y="3293467"/>
            <a:ext cx="1534903" cy="411868"/>
          </a:xfrm>
          <a:prstGeom prst="rect">
            <a:avLst/>
          </a:prstGeom>
        </p:spPr>
        <p:txBody>
          <a:bodyPr vert="horz" lIns="99060" tIns="49531" rIns="99060" bIns="4953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100" dirty="0" smtClean="0">
                <a:solidFill>
                  <a:schemeClr val="bg2">
                    <a:lumMod val="1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TT/TJ/RHS</a:t>
            </a:r>
            <a:endParaRPr lang="en-US" sz="1100" dirty="0">
              <a:solidFill>
                <a:schemeClr val="bg2">
                  <a:lumMod val="1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b="1" dirty="0" smtClean="0">
                <a:solidFill>
                  <a:schemeClr val="bg2">
                    <a:lumMod val="1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28.5</a:t>
            </a:r>
            <a:r>
              <a:rPr lang="en-US" sz="1100" b="1" dirty="0" smtClean="0">
                <a:solidFill>
                  <a:schemeClr val="bg2">
                    <a:lumMod val="1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%</a:t>
            </a:r>
            <a:endParaRPr lang="en-US" sz="1600" b="1" dirty="0">
              <a:solidFill>
                <a:schemeClr val="bg2">
                  <a:lumMod val="1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03" name="Subtitle 2"/>
          <p:cNvSpPr txBox="1">
            <a:spLocks/>
          </p:cNvSpPr>
          <p:nvPr/>
        </p:nvSpPr>
        <p:spPr>
          <a:xfrm>
            <a:off x="8145520" y="5909798"/>
            <a:ext cx="1534903" cy="411868"/>
          </a:xfrm>
          <a:prstGeom prst="rect">
            <a:avLst/>
          </a:prstGeom>
        </p:spPr>
        <p:txBody>
          <a:bodyPr vert="horz" lIns="99060" tIns="49531" rIns="99060" bIns="4953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100" dirty="0" smtClean="0">
                <a:solidFill>
                  <a:schemeClr val="bg2">
                    <a:lumMod val="1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TT/TJ/RHS</a:t>
            </a:r>
            <a:endParaRPr lang="en-US" sz="1100" dirty="0">
              <a:solidFill>
                <a:schemeClr val="bg2">
                  <a:lumMod val="1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b="1" dirty="0" smtClean="0">
                <a:solidFill>
                  <a:schemeClr val="bg2">
                    <a:lumMod val="1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29.5</a:t>
            </a:r>
            <a:r>
              <a:rPr lang="en-US" sz="1100" b="1" dirty="0" smtClean="0">
                <a:solidFill>
                  <a:schemeClr val="bg2">
                    <a:lumMod val="1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%</a:t>
            </a:r>
            <a:endParaRPr lang="en-US" sz="1600" b="1" dirty="0">
              <a:solidFill>
                <a:schemeClr val="bg2">
                  <a:lumMod val="1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1508" b="28039"/>
          <a:stretch/>
        </p:blipFill>
        <p:spPr>
          <a:xfrm>
            <a:off x="3429767" y="2777933"/>
            <a:ext cx="709262" cy="513547"/>
          </a:xfrm>
          <a:prstGeom prst="rect">
            <a:avLst/>
          </a:prstGeom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982" y="4666614"/>
            <a:ext cx="597395" cy="510997"/>
          </a:xfrm>
          <a:prstGeom prst="rect">
            <a:avLst/>
          </a:prstGeom>
        </p:spPr>
      </p:pic>
      <p:sp>
        <p:nvSpPr>
          <p:cNvPr id="99" name="Subtitle 2"/>
          <p:cNvSpPr txBox="1">
            <a:spLocks/>
          </p:cNvSpPr>
          <p:nvPr/>
        </p:nvSpPr>
        <p:spPr>
          <a:xfrm>
            <a:off x="450729" y="1291852"/>
            <a:ext cx="632516" cy="411868"/>
          </a:xfrm>
          <a:prstGeom prst="rect">
            <a:avLst/>
          </a:prstGeom>
        </p:spPr>
        <p:txBody>
          <a:bodyPr vert="horz" lIns="99060" tIns="49531" rIns="99060" bIns="4953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600" b="1" dirty="0" smtClean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  <a:endParaRPr lang="en-US" sz="16600" b="1" dirty="0">
              <a:solidFill>
                <a:schemeClr val="bg1">
                  <a:lumMod val="85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1620881" y="2064880"/>
            <a:ext cx="12153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28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28.9</a:t>
            </a:r>
            <a:r>
              <a:rPr lang="en-US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en-US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1628437" y="2764424"/>
            <a:ext cx="12153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28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14.3</a:t>
            </a:r>
            <a:r>
              <a:rPr lang="en-US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en-US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Subtitle 2"/>
          <p:cNvSpPr txBox="1">
            <a:spLocks/>
          </p:cNvSpPr>
          <p:nvPr/>
        </p:nvSpPr>
        <p:spPr>
          <a:xfrm>
            <a:off x="5994289" y="1273263"/>
            <a:ext cx="632516" cy="411868"/>
          </a:xfrm>
          <a:prstGeom prst="rect">
            <a:avLst/>
          </a:prstGeom>
        </p:spPr>
        <p:txBody>
          <a:bodyPr vert="horz" lIns="99060" tIns="49531" rIns="99060" bIns="4953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600" b="1" dirty="0" smtClean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  <a:endParaRPr lang="en-US" sz="16600" b="1" dirty="0">
              <a:solidFill>
                <a:schemeClr val="bg1">
                  <a:lumMod val="85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7051669" y="1379458"/>
            <a:ext cx="12153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28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29.4</a:t>
            </a:r>
            <a:r>
              <a:rPr lang="en-US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en-US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0" name="Picture 109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9645" y="2076241"/>
            <a:ext cx="597407" cy="509991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854" y="1387154"/>
            <a:ext cx="597395" cy="510997"/>
          </a:xfrm>
          <a:prstGeom prst="rect">
            <a:avLst/>
          </a:prstGeom>
        </p:spPr>
      </p:pic>
      <p:pic>
        <p:nvPicPr>
          <p:cNvPr id="114" name="Picture 113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DBD7D8"/>
              </a:clrFrom>
              <a:clrTo>
                <a:srgbClr val="DBD7D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2" r="23137"/>
          <a:stretch/>
        </p:blipFill>
        <p:spPr>
          <a:xfrm flipH="1">
            <a:off x="8277475" y="1404360"/>
            <a:ext cx="597395" cy="484927"/>
          </a:xfrm>
          <a:prstGeom prst="rect">
            <a:avLst/>
          </a:prstGeom>
        </p:spPr>
      </p:pic>
      <p:sp>
        <p:nvSpPr>
          <p:cNvPr id="115" name="Rectangle 114"/>
          <p:cNvSpPr/>
          <p:nvPr/>
        </p:nvSpPr>
        <p:spPr>
          <a:xfrm>
            <a:off x="7054996" y="2055833"/>
            <a:ext cx="12153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28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22.6</a:t>
            </a:r>
            <a:r>
              <a:rPr lang="en-US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en-US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7049474" y="2782234"/>
            <a:ext cx="12153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28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19.5</a:t>
            </a:r>
            <a:r>
              <a:rPr lang="en-US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en-US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7" name="Picture 116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DBD7D8"/>
              </a:clrFrom>
              <a:clrTo>
                <a:srgbClr val="DBD7D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2" r="23137"/>
          <a:stretch/>
        </p:blipFill>
        <p:spPr>
          <a:xfrm flipH="1">
            <a:off x="2866178" y="5420962"/>
            <a:ext cx="597395" cy="484927"/>
          </a:xfrm>
          <a:prstGeom prst="rect">
            <a:avLst/>
          </a:prstGeom>
        </p:spPr>
      </p:pic>
      <p:sp>
        <p:nvSpPr>
          <p:cNvPr id="119" name="Rectangle 118"/>
          <p:cNvSpPr/>
          <p:nvPr/>
        </p:nvSpPr>
        <p:spPr>
          <a:xfrm>
            <a:off x="1657340" y="4013513"/>
            <a:ext cx="12153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28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31.8</a:t>
            </a:r>
            <a:r>
              <a:rPr lang="en-US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en-US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1651510" y="4704070"/>
            <a:ext cx="12153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28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24.7</a:t>
            </a:r>
            <a:r>
              <a:rPr lang="en-US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en-US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1646874" y="5403614"/>
            <a:ext cx="12153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28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16.2</a:t>
            </a:r>
            <a:r>
              <a:rPr lang="en-US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en-US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" name="Subtitle 2"/>
          <p:cNvSpPr txBox="1">
            <a:spLocks/>
          </p:cNvSpPr>
          <p:nvPr/>
        </p:nvSpPr>
        <p:spPr>
          <a:xfrm>
            <a:off x="483327" y="3967668"/>
            <a:ext cx="632516" cy="411868"/>
          </a:xfrm>
          <a:prstGeom prst="rect">
            <a:avLst/>
          </a:prstGeom>
        </p:spPr>
        <p:txBody>
          <a:bodyPr vert="horz" lIns="99060" tIns="49531" rIns="99060" bIns="4953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600" b="1" dirty="0" smtClean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</a:t>
            </a:r>
            <a:endParaRPr lang="en-US" sz="16600" b="1" dirty="0">
              <a:solidFill>
                <a:schemeClr val="bg1">
                  <a:lumMod val="85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23" name="Subtitle 2"/>
          <p:cNvSpPr txBox="1">
            <a:spLocks/>
          </p:cNvSpPr>
          <p:nvPr/>
        </p:nvSpPr>
        <p:spPr>
          <a:xfrm>
            <a:off x="6026887" y="3949079"/>
            <a:ext cx="632516" cy="411868"/>
          </a:xfrm>
          <a:prstGeom prst="rect">
            <a:avLst/>
          </a:prstGeom>
        </p:spPr>
        <p:txBody>
          <a:bodyPr vert="horz" lIns="99060" tIns="49531" rIns="99060" bIns="4953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600" b="1" dirty="0" smtClean="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8</a:t>
            </a:r>
            <a:endParaRPr lang="en-US" sz="16600" b="1" dirty="0">
              <a:solidFill>
                <a:schemeClr val="bg1">
                  <a:lumMod val="85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7058189" y="3983838"/>
            <a:ext cx="12153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28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29.7</a:t>
            </a:r>
            <a:r>
              <a:rPr lang="en-US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en-US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7061516" y="4684597"/>
            <a:ext cx="12153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28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27.6</a:t>
            </a:r>
            <a:r>
              <a:rPr lang="en-US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en-US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7068186" y="5398806"/>
            <a:ext cx="12153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28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13.2</a:t>
            </a:r>
            <a:r>
              <a:rPr lang="en-US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en-US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7" name="Picture 126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552" y="1410726"/>
            <a:ext cx="618323" cy="499023"/>
          </a:xfrm>
          <a:prstGeom prst="rect">
            <a:avLst/>
          </a:prstGeom>
        </p:spPr>
      </p:pic>
      <p:pic>
        <p:nvPicPr>
          <p:cNvPr id="128" name="Picture 127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6645" y="5415649"/>
            <a:ext cx="779184" cy="488323"/>
          </a:xfrm>
          <a:prstGeom prst="rect">
            <a:avLst/>
          </a:prstGeom>
        </p:spPr>
      </p:pic>
      <p:pic>
        <p:nvPicPr>
          <p:cNvPr id="129" name="Picture 128"/>
          <p:cNvPicPr>
            <a:picLocks noChangeAspect="1"/>
          </p:cNvPicPr>
          <p:nvPr/>
        </p:nvPicPr>
        <p:blipFill rotWithShape="1"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28" r="27734" b="15826"/>
          <a:stretch/>
        </p:blipFill>
        <p:spPr>
          <a:xfrm>
            <a:off x="8210589" y="2042626"/>
            <a:ext cx="623101" cy="530420"/>
          </a:xfrm>
          <a:prstGeom prst="rect">
            <a:avLst/>
          </a:prstGeom>
        </p:spPr>
      </p:pic>
      <p:pic>
        <p:nvPicPr>
          <p:cNvPr id="130" name="Picture 129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DBD7D8"/>
              </a:clrFrom>
              <a:clrTo>
                <a:srgbClr val="DBD7D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2" r="23137"/>
          <a:stretch/>
        </p:blipFill>
        <p:spPr>
          <a:xfrm flipH="1">
            <a:off x="8282467" y="4715384"/>
            <a:ext cx="597395" cy="484927"/>
          </a:xfrm>
          <a:prstGeom prst="rect">
            <a:avLst/>
          </a:prstGeom>
        </p:spPr>
      </p:pic>
      <p:pic>
        <p:nvPicPr>
          <p:cNvPr id="132" name="Picture 131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5235" y="3991958"/>
            <a:ext cx="597395" cy="51099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4" r="5476"/>
          <a:stretch/>
        </p:blipFill>
        <p:spPr>
          <a:xfrm>
            <a:off x="3480610" y="2096367"/>
            <a:ext cx="588132" cy="496679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 rotWithShape="1"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4" r="5476"/>
          <a:stretch/>
        </p:blipFill>
        <p:spPr>
          <a:xfrm>
            <a:off x="8890847" y="1385026"/>
            <a:ext cx="588132" cy="496679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474" y="2767707"/>
            <a:ext cx="597395" cy="51099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4638" y="2755075"/>
            <a:ext cx="582607" cy="522124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 rotWithShape="1"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166"/>
          <a:stretch/>
        </p:blipFill>
        <p:spPr>
          <a:xfrm>
            <a:off x="3463926" y="5398760"/>
            <a:ext cx="634625" cy="505698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 rotWithShape="1"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28" r="27734" b="15826"/>
          <a:stretch/>
        </p:blipFill>
        <p:spPr>
          <a:xfrm>
            <a:off x="2850937" y="3975116"/>
            <a:ext cx="623101" cy="530420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770" y="5403482"/>
            <a:ext cx="618323" cy="499023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 rotWithShape="1"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4" r="5476"/>
          <a:stretch/>
        </p:blipFill>
        <p:spPr>
          <a:xfrm>
            <a:off x="8909212" y="4707740"/>
            <a:ext cx="588132" cy="496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00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733" y="2372955"/>
            <a:ext cx="1874690" cy="1681509"/>
          </a:xfrm>
          <a:prstGeom prst="rect">
            <a:avLst/>
          </a:prstGeom>
        </p:spPr>
      </p:pic>
      <p:sp>
        <p:nvSpPr>
          <p:cNvPr id="19" name="Subtitle 2"/>
          <p:cNvSpPr txBox="1">
            <a:spLocks/>
          </p:cNvSpPr>
          <p:nvPr/>
        </p:nvSpPr>
        <p:spPr>
          <a:xfrm>
            <a:off x="1910290" y="4054464"/>
            <a:ext cx="2568388" cy="506023"/>
          </a:xfrm>
          <a:prstGeom prst="rect">
            <a:avLst/>
          </a:prstGeom>
        </p:spPr>
        <p:txBody>
          <a:bodyPr vert="horz" lIns="99060" tIns="49531" rIns="99060" bIns="4953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b="1" dirty="0" smtClean="0">
                <a:solidFill>
                  <a:srgbClr val="00206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INDONESIA</a:t>
            </a:r>
            <a:endParaRPr lang="en-US" sz="3200" b="1" dirty="0">
              <a:solidFill>
                <a:srgbClr val="002060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1641373" y="4560487"/>
            <a:ext cx="2931410" cy="411868"/>
          </a:xfrm>
          <a:prstGeom prst="rect">
            <a:avLst/>
          </a:prstGeom>
        </p:spPr>
        <p:txBody>
          <a:bodyPr vert="horz" lIns="99060" tIns="49531" rIns="99060" bIns="4953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rgbClr val="00206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POLITICAL OPINION</a:t>
            </a:r>
            <a:endParaRPr lang="en-US" dirty="0">
              <a:solidFill>
                <a:srgbClr val="002060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079848" y="1837361"/>
            <a:ext cx="600906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+mj-lt"/>
              </a:rPr>
              <a:t>Indonesia Political Opinion (IPO) </a:t>
            </a:r>
            <a:r>
              <a:rPr lang="en-US" dirty="0" err="1" smtClean="0">
                <a:latin typeface="+mj-lt"/>
              </a:rPr>
              <a:t>merupakan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>
                <a:latin typeface="+mj-lt"/>
              </a:rPr>
              <a:t>l</a:t>
            </a:r>
            <a:r>
              <a:rPr lang="en-US" dirty="0" err="1" smtClean="0">
                <a:latin typeface="+mj-lt"/>
              </a:rPr>
              <a:t>embaga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riset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sosial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opini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publik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berbasis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kajian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akademik</a:t>
            </a:r>
            <a:r>
              <a:rPr lang="en-US" dirty="0" smtClean="0">
                <a:latin typeface="+mj-lt"/>
              </a:rPr>
              <a:t>. </a:t>
            </a:r>
            <a:r>
              <a:rPr lang="en-US" dirty="0" err="1" smtClean="0">
                <a:latin typeface="+mj-lt"/>
              </a:rPr>
              <a:t>Telah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melakukan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penelitian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Politik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>
                <a:latin typeface="+mj-lt"/>
              </a:rPr>
              <a:t>D</a:t>
            </a:r>
            <a:r>
              <a:rPr lang="en-US" dirty="0" err="1" smtClean="0">
                <a:latin typeface="+mj-lt"/>
              </a:rPr>
              <a:t>emokrasi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>
                <a:latin typeface="+mj-lt"/>
              </a:rPr>
              <a:t>I</a:t>
            </a:r>
            <a:r>
              <a:rPr lang="en-US" dirty="0" err="1" smtClean="0">
                <a:latin typeface="+mj-lt"/>
              </a:rPr>
              <a:t>su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Jender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Sosial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Kemasyarakatan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sejak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tahun</a:t>
            </a:r>
            <a:r>
              <a:rPr lang="en-US" dirty="0" smtClean="0">
                <a:latin typeface="+mj-lt"/>
              </a:rPr>
              <a:t> 2013. IPO </a:t>
            </a:r>
            <a:r>
              <a:rPr lang="en-US" dirty="0" err="1" smtClean="0">
                <a:latin typeface="+mj-lt"/>
              </a:rPr>
              <a:t>dalam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kemajuannya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fokus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pada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riset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sosial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terkait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politik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opini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publik</a:t>
            </a:r>
            <a:r>
              <a:rPr lang="en-US" dirty="0" smtClean="0">
                <a:latin typeface="+mj-lt"/>
              </a:rPr>
              <a:t>. IPO </a:t>
            </a:r>
            <a:r>
              <a:rPr lang="en-US" dirty="0" err="1" smtClean="0">
                <a:latin typeface="+mj-lt"/>
              </a:rPr>
              <a:t>berkantor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pusat</a:t>
            </a:r>
            <a:r>
              <a:rPr lang="en-US" dirty="0" smtClean="0">
                <a:latin typeface="+mj-lt"/>
              </a:rPr>
              <a:t> di Jl. </a:t>
            </a:r>
            <a:r>
              <a:rPr lang="en-US" dirty="0" err="1" smtClean="0">
                <a:latin typeface="+mj-lt"/>
              </a:rPr>
              <a:t>Tebet</a:t>
            </a:r>
            <a:r>
              <a:rPr lang="en-US" dirty="0" smtClean="0">
                <a:latin typeface="+mj-lt"/>
              </a:rPr>
              <a:t> Raya, No. 2D, Jakarta.</a:t>
            </a:r>
          </a:p>
          <a:p>
            <a:endParaRPr lang="en-US" dirty="0" smtClean="0">
              <a:latin typeface="+mj-lt"/>
            </a:endParaRPr>
          </a:p>
          <a:p>
            <a:r>
              <a:rPr lang="en-US" dirty="0" err="1" smtClean="0">
                <a:latin typeface="+mj-lt"/>
              </a:rPr>
              <a:t>Visi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Misi</a:t>
            </a:r>
            <a:r>
              <a:rPr lang="en-US" dirty="0" smtClean="0">
                <a:latin typeface="+mj-lt"/>
              </a:rPr>
              <a:t> IPO, </a:t>
            </a:r>
            <a:r>
              <a:rPr lang="en-US" dirty="0" err="1" smtClean="0">
                <a:latin typeface="+mj-lt"/>
              </a:rPr>
              <a:t>menjadi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lembaga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kajian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berbasis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riset</a:t>
            </a:r>
            <a:r>
              <a:rPr lang="en-US" dirty="0" smtClean="0">
                <a:latin typeface="+mj-lt"/>
              </a:rPr>
              <a:t> yang </a:t>
            </a:r>
            <a:r>
              <a:rPr lang="en-US" dirty="0" err="1" smtClean="0">
                <a:latin typeface="+mj-lt"/>
              </a:rPr>
              <a:t>menguatkan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relasi</a:t>
            </a:r>
            <a:r>
              <a:rPr lang="en-US" dirty="0" smtClean="0">
                <a:latin typeface="+mj-lt"/>
              </a:rPr>
              <a:t> </a:t>
            </a:r>
            <a:r>
              <a:rPr lang="en-US" i="1" dirty="0" smtClean="0">
                <a:latin typeface="+mj-lt"/>
              </a:rPr>
              <a:t>civil society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dan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meneguhkan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Demokrasi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sebagai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sistem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politik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berkeadaban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serta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menjunjung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tinggi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keterbukaan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informasi</a:t>
            </a:r>
            <a:r>
              <a:rPr lang="en-US" dirty="0" smtClean="0">
                <a:latin typeface="+mj-lt"/>
              </a:rPr>
              <a:t>.</a:t>
            </a:r>
          </a:p>
          <a:p>
            <a:endParaRPr lang="en-US" dirty="0">
              <a:latin typeface="+mj-lt"/>
            </a:endParaRPr>
          </a:p>
          <a:p>
            <a:r>
              <a:rPr lang="en-US" dirty="0" err="1" smtClean="0">
                <a:latin typeface="+mj-lt"/>
              </a:rPr>
              <a:t>Direktur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Eksekutif</a:t>
            </a:r>
            <a:endParaRPr lang="en-US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Dr. </a:t>
            </a:r>
            <a:r>
              <a:rPr lang="en-US" b="1" dirty="0" err="1" smtClean="0">
                <a:latin typeface="+mj-lt"/>
              </a:rPr>
              <a:t>Dedi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Kurnia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Syah</a:t>
            </a:r>
            <a:r>
              <a:rPr lang="en-US" b="1" dirty="0" smtClean="0">
                <a:latin typeface="+mj-lt"/>
              </a:rPr>
              <a:t> Putra</a:t>
            </a:r>
          </a:p>
          <a:p>
            <a:endParaRPr lang="en-US" b="1" dirty="0">
              <a:latin typeface="+mj-lt"/>
            </a:endParaRPr>
          </a:p>
          <a:p>
            <a:r>
              <a:rPr lang="en-US" i="1" dirty="0" smtClean="0">
                <a:latin typeface="+mj-lt"/>
              </a:rPr>
              <a:t>www.ipo.or.id</a:t>
            </a:r>
            <a:endParaRPr lang="en-US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1310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021113" y="264134"/>
            <a:ext cx="3063262" cy="787534"/>
            <a:chOff x="9021113" y="264134"/>
            <a:chExt cx="3063262" cy="787534"/>
          </a:xfrm>
        </p:grpSpPr>
        <p:sp>
          <p:nvSpPr>
            <p:cNvPr id="5" name="Subtitle 2"/>
            <p:cNvSpPr txBox="1">
              <a:spLocks/>
            </p:cNvSpPr>
            <p:nvPr/>
          </p:nvSpPr>
          <p:spPr>
            <a:xfrm>
              <a:off x="9768109" y="451959"/>
              <a:ext cx="2316266" cy="411868"/>
            </a:xfrm>
            <a:prstGeom prst="rect">
              <a:avLst/>
            </a:prstGeom>
          </p:spPr>
          <p:txBody>
            <a:bodyPr vert="horz" lIns="99060" tIns="49531" rIns="99060" bIns="49531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1731" b="1" dirty="0" smtClean="0">
                  <a:solidFill>
                    <a:srgbClr val="FF6600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INDONESIA</a:t>
              </a:r>
              <a:endParaRPr lang="en-US" sz="1731" b="1" dirty="0">
                <a:solidFill>
                  <a:srgbClr val="FF6600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1113" y="264134"/>
              <a:ext cx="759381" cy="681129"/>
            </a:xfrm>
            <a:prstGeom prst="rect">
              <a:avLst/>
            </a:prstGeom>
          </p:spPr>
        </p:pic>
        <p:sp>
          <p:nvSpPr>
            <p:cNvPr id="7" name="Subtitle 2"/>
            <p:cNvSpPr txBox="1">
              <a:spLocks/>
            </p:cNvSpPr>
            <p:nvPr/>
          </p:nvSpPr>
          <p:spPr>
            <a:xfrm>
              <a:off x="9765731" y="639800"/>
              <a:ext cx="2316266" cy="411868"/>
            </a:xfrm>
            <a:prstGeom prst="rect">
              <a:avLst/>
            </a:prstGeom>
          </p:spPr>
          <p:txBody>
            <a:bodyPr vert="horz" lIns="99060" tIns="49531" rIns="99060" bIns="49531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1731" dirty="0" smtClean="0">
                  <a:solidFill>
                    <a:srgbClr val="FF6600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POLITICAL OPINION</a:t>
              </a:r>
              <a:endParaRPr lang="en-US" sz="1731" dirty="0">
                <a:solidFill>
                  <a:srgbClr val="FF6600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8" name="Subtitle 2"/>
          <p:cNvSpPr txBox="1">
            <a:spLocks/>
          </p:cNvSpPr>
          <p:nvPr/>
        </p:nvSpPr>
        <p:spPr>
          <a:xfrm>
            <a:off x="484142" y="451959"/>
            <a:ext cx="4295676" cy="411868"/>
          </a:xfrm>
          <a:prstGeom prst="rect">
            <a:avLst/>
          </a:prstGeom>
        </p:spPr>
        <p:txBody>
          <a:bodyPr vert="horz" lIns="99060" tIns="49531" rIns="99060" bIns="4953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TEMUAN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78833" y="235748"/>
            <a:ext cx="6191108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</a:pP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Jika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hari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ini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dilaksanakan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Pemilihan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Presiden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,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dari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nama-nama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berikut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ini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siapa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yang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akan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Bapak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/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Ibu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pilih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?</a:t>
            </a:r>
            <a:endParaRPr lang="en-US" sz="16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913734" y="2985858"/>
            <a:ext cx="2701505" cy="1641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4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ANIES BASWEDAN   37.5</a:t>
            </a: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4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PRABOWO SUBIANTO   31.9</a:t>
            </a: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4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AIRLANGGA HARTARTO     9.2</a:t>
            </a: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4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PUAN MAHARANI     6.1</a:t>
            </a: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endParaRPr lang="en-US" sz="1400" b="1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400" b="1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TIDAK MEMILIH   15.3</a:t>
            </a:r>
          </a:p>
        </p:txBody>
      </p:sp>
      <p:sp>
        <p:nvSpPr>
          <p:cNvPr id="134" name="Rectangle 133"/>
          <p:cNvSpPr/>
          <p:nvPr/>
        </p:nvSpPr>
        <p:spPr>
          <a:xfrm>
            <a:off x="3723716" y="4649668"/>
            <a:ext cx="4729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0.0</a:t>
            </a:r>
            <a:endParaRPr lang="en-US" sz="1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4546350" y="4642561"/>
            <a:ext cx="4729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0.2</a:t>
            </a:r>
            <a:endParaRPr lang="en-US" sz="1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5445408" y="4649667"/>
            <a:ext cx="4729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lvl="2" indent="-53975" algn="r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0.4</a:t>
            </a:r>
            <a:endParaRPr lang="en-US" sz="1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>
            <a:off x="4049284" y="2961833"/>
            <a:ext cx="9269" cy="1730817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Rectangle 137"/>
          <p:cNvSpPr/>
          <p:nvPr/>
        </p:nvSpPr>
        <p:spPr>
          <a:xfrm>
            <a:off x="4059610" y="3313761"/>
            <a:ext cx="1299528" cy="187129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36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4058710" y="3049176"/>
            <a:ext cx="1578841" cy="187129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36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4058710" y="3583411"/>
            <a:ext cx="375679" cy="187129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36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4058553" y="3848249"/>
            <a:ext cx="221215" cy="187129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36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4060288" y="4375726"/>
            <a:ext cx="622089" cy="187129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36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cxnSp>
        <p:nvCxnSpPr>
          <p:cNvPr id="145" name="Straight Connector 144"/>
          <p:cNvCxnSpPr/>
          <p:nvPr/>
        </p:nvCxnSpPr>
        <p:spPr>
          <a:xfrm>
            <a:off x="4868434" y="2952308"/>
            <a:ext cx="9269" cy="1730817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5773309" y="2952308"/>
            <a:ext cx="9269" cy="1730817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7" name="Chart 146"/>
          <p:cNvGraphicFramePr/>
          <p:nvPr>
            <p:extLst>
              <p:ext uri="{D42A27DB-BD31-4B8C-83A1-F6EECF244321}">
                <p14:modId xmlns:p14="http://schemas.microsoft.com/office/powerpoint/2010/main" val="510631332"/>
              </p:ext>
            </p:extLst>
          </p:nvPr>
        </p:nvGraphicFramePr>
        <p:xfrm>
          <a:off x="5966185" y="1815671"/>
          <a:ext cx="4895752" cy="4583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8" name="Rectangle 147"/>
          <p:cNvSpPr/>
          <p:nvPr/>
        </p:nvSpPr>
        <p:spPr>
          <a:xfrm>
            <a:off x="8673240" y="2430406"/>
            <a:ext cx="3354969" cy="333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</a:pPr>
            <a:r>
              <a:rPr lang="en-US" sz="1400" dirty="0" smtClean="0">
                <a:latin typeface="+mj-lt"/>
                <a:cs typeface="Leelawadee" panose="020B0502040204020203" pitchFamily="34" charset="-34"/>
              </a:rPr>
              <a:t>FAKTOR KETERPILIHAN</a:t>
            </a:r>
            <a:endParaRPr lang="en-US" sz="1400" dirty="0">
              <a:latin typeface="+mj-lt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3492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="" xmlns:a16="http://schemas.microsoft.com/office/drawing/2014/main" id="{027696E4-5E38-474E-A8B5-B7E96F797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2363" y="1409912"/>
            <a:ext cx="4408315" cy="3857619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100"/>
              </a:spcBef>
              <a:buNone/>
            </a:pPr>
            <a:r>
              <a:rPr lang="en-US" sz="1600" dirty="0" smtClean="0">
                <a:latin typeface="+mj-lt"/>
              </a:rPr>
              <a:t>1. </a:t>
            </a:r>
            <a:r>
              <a:rPr lang="en-US" sz="1600" dirty="0">
                <a:latin typeface="+mj-lt"/>
              </a:rPr>
              <a:t>PDI </a:t>
            </a:r>
            <a:r>
              <a:rPr lang="en-US" sz="1600" dirty="0" err="1" smtClean="0">
                <a:latin typeface="+mj-lt"/>
              </a:rPr>
              <a:t>Perjuangan</a:t>
            </a:r>
            <a:r>
              <a:rPr lang="en-US" sz="1600" dirty="0">
                <a:latin typeface="+mj-lt"/>
              </a:rPr>
              <a:t>	</a:t>
            </a:r>
            <a:r>
              <a:rPr lang="en-US" sz="1600" dirty="0" smtClean="0">
                <a:latin typeface="+mj-lt"/>
              </a:rPr>
              <a:t>	96.5%</a:t>
            </a:r>
          </a:p>
          <a:p>
            <a:pPr marL="0" indent="0">
              <a:lnSpc>
                <a:spcPct val="150000"/>
              </a:lnSpc>
              <a:spcBef>
                <a:spcPts val="100"/>
              </a:spcBef>
              <a:buNone/>
            </a:pPr>
            <a:r>
              <a:rPr lang="en-US" sz="1600" dirty="0">
                <a:latin typeface="+mj-lt"/>
              </a:rPr>
              <a:t>2</a:t>
            </a:r>
            <a:r>
              <a:rPr lang="en-US" sz="1600" dirty="0" smtClean="0">
                <a:latin typeface="+mj-lt"/>
              </a:rPr>
              <a:t>. </a:t>
            </a:r>
            <a:r>
              <a:rPr lang="en-US" sz="1600" dirty="0" err="1">
                <a:latin typeface="+mj-lt"/>
              </a:rPr>
              <a:t>Partai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Gerindra</a:t>
            </a:r>
            <a:r>
              <a:rPr lang="en-US" sz="1600" dirty="0">
                <a:latin typeface="+mj-lt"/>
              </a:rPr>
              <a:t>		</a:t>
            </a:r>
            <a:r>
              <a:rPr lang="en-US" sz="1600" dirty="0" smtClean="0">
                <a:latin typeface="+mj-lt"/>
              </a:rPr>
              <a:t>94.7%</a:t>
            </a:r>
            <a:endParaRPr lang="en-US" sz="1600" dirty="0">
              <a:latin typeface="+mj-lt"/>
            </a:endParaRPr>
          </a:p>
          <a:p>
            <a:pPr marL="0" indent="0">
              <a:lnSpc>
                <a:spcPct val="150000"/>
              </a:lnSpc>
              <a:spcBef>
                <a:spcPts val="100"/>
              </a:spcBef>
              <a:buNone/>
            </a:pPr>
            <a:r>
              <a:rPr lang="en-US" sz="1600" dirty="0">
                <a:latin typeface="+mj-lt"/>
              </a:rPr>
              <a:t>3</a:t>
            </a:r>
            <a:r>
              <a:rPr lang="en-US" sz="1600" dirty="0" smtClean="0">
                <a:latin typeface="+mj-lt"/>
              </a:rPr>
              <a:t>. </a:t>
            </a:r>
            <a:r>
              <a:rPr lang="en-US" sz="1600" dirty="0" err="1">
                <a:latin typeface="+mj-lt"/>
              </a:rPr>
              <a:t>Partai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Golkar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>
                <a:latin typeface="+mj-lt"/>
              </a:rPr>
              <a:t>		</a:t>
            </a:r>
            <a:r>
              <a:rPr lang="en-US" sz="1600" dirty="0" smtClean="0">
                <a:latin typeface="+mj-lt"/>
              </a:rPr>
              <a:t>91.3%</a:t>
            </a:r>
          </a:p>
          <a:p>
            <a:pPr marL="0" indent="0">
              <a:lnSpc>
                <a:spcPct val="150000"/>
              </a:lnSpc>
              <a:spcBef>
                <a:spcPts val="100"/>
              </a:spcBef>
              <a:buNone/>
            </a:pPr>
            <a:r>
              <a:rPr lang="en-US" sz="1600" dirty="0" smtClean="0">
                <a:latin typeface="+mj-lt"/>
              </a:rPr>
              <a:t>4. </a:t>
            </a:r>
            <a:r>
              <a:rPr lang="en-US" sz="1600" dirty="0" err="1">
                <a:latin typeface="+mj-lt"/>
              </a:rPr>
              <a:t>Partai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Demokrat</a:t>
            </a:r>
            <a:r>
              <a:rPr lang="en-US" sz="1600" dirty="0">
                <a:latin typeface="+mj-lt"/>
              </a:rPr>
              <a:t>		</a:t>
            </a:r>
            <a:r>
              <a:rPr lang="en-US" sz="1600" dirty="0" smtClean="0">
                <a:latin typeface="+mj-lt"/>
              </a:rPr>
              <a:t>63.6%</a:t>
            </a:r>
          </a:p>
          <a:p>
            <a:pPr marL="0" indent="0">
              <a:lnSpc>
                <a:spcPct val="150000"/>
              </a:lnSpc>
              <a:spcBef>
                <a:spcPts val="100"/>
              </a:spcBef>
              <a:buNone/>
            </a:pPr>
            <a:r>
              <a:rPr lang="en-US" sz="1600" dirty="0">
                <a:latin typeface="+mj-lt"/>
              </a:rPr>
              <a:t>5</a:t>
            </a:r>
            <a:r>
              <a:rPr lang="en-US" sz="1600" dirty="0" smtClean="0">
                <a:latin typeface="+mj-lt"/>
              </a:rPr>
              <a:t>. </a:t>
            </a:r>
            <a:r>
              <a:rPr lang="en-US" sz="1600" dirty="0" err="1">
                <a:latin typeface="+mj-lt"/>
              </a:rPr>
              <a:t>Partai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Perindo</a:t>
            </a:r>
            <a:r>
              <a:rPr lang="en-US" sz="1600" dirty="0" smtClean="0">
                <a:latin typeface="+mj-lt"/>
              </a:rPr>
              <a:t>	</a:t>
            </a:r>
            <a:r>
              <a:rPr lang="en-US" sz="1600" dirty="0">
                <a:latin typeface="+mj-lt"/>
              </a:rPr>
              <a:t>	</a:t>
            </a:r>
            <a:r>
              <a:rPr lang="en-US" sz="1600" dirty="0" smtClean="0">
                <a:latin typeface="+mj-lt"/>
              </a:rPr>
              <a:t>61.2%</a:t>
            </a:r>
            <a:endParaRPr lang="en-US" sz="1600" dirty="0">
              <a:latin typeface="+mj-lt"/>
            </a:endParaRPr>
          </a:p>
          <a:p>
            <a:pPr marL="0" indent="0">
              <a:lnSpc>
                <a:spcPct val="150000"/>
              </a:lnSpc>
              <a:spcBef>
                <a:spcPts val="100"/>
              </a:spcBef>
              <a:buNone/>
            </a:pPr>
            <a:r>
              <a:rPr lang="en-US" sz="1600" dirty="0">
                <a:latin typeface="+mj-lt"/>
              </a:rPr>
              <a:t>6</a:t>
            </a:r>
            <a:r>
              <a:rPr lang="en-US" sz="1600" dirty="0" smtClean="0">
                <a:latin typeface="+mj-lt"/>
              </a:rPr>
              <a:t>. </a:t>
            </a:r>
            <a:r>
              <a:rPr lang="en-US" sz="1600" dirty="0" err="1">
                <a:latin typeface="+mj-lt"/>
              </a:rPr>
              <a:t>Partai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Kebangkitan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Bangsa</a:t>
            </a:r>
            <a:r>
              <a:rPr lang="en-US" sz="1600" dirty="0" smtClean="0">
                <a:latin typeface="+mj-lt"/>
              </a:rPr>
              <a:t>	58.7%</a:t>
            </a:r>
            <a:endParaRPr lang="en-US" sz="1600" dirty="0">
              <a:latin typeface="+mj-lt"/>
            </a:endParaRPr>
          </a:p>
          <a:p>
            <a:pPr marL="0" indent="0">
              <a:lnSpc>
                <a:spcPct val="150000"/>
              </a:lnSpc>
              <a:spcBef>
                <a:spcPts val="100"/>
              </a:spcBef>
              <a:buNone/>
            </a:pPr>
            <a:r>
              <a:rPr lang="en-US" sz="1600" dirty="0">
                <a:latin typeface="+mj-lt"/>
              </a:rPr>
              <a:t>7</a:t>
            </a:r>
            <a:r>
              <a:rPr lang="en-US" sz="1600" dirty="0" smtClean="0">
                <a:latin typeface="+mj-lt"/>
              </a:rPr>
              <a:t>. </a:t>
            </a:r>
            <a:r>
              <a:rPr lang="en-US" sz="1600" dirty="0" err="1" smtClean="0">
                <a:latin typeface="+mj-lt"/>
              </a:rPr>
              <a:t>Partai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Keadilan</a:t>
            </a:r>
            <a:r>
              <a:rPr lang="en-US" sz="1600" dirty="0" smtClean="0">
                <a:latin typeface="+mj-lt"/>
              </a:rPr>
              <a:t> Sejahtera	54.9%</a:t>
            </a:r>
            <a:endParaRPr lang="en-US" sz="1600" dirty="0">
              <a:latin typeface="+mj-lt"/>
            </a:endParaRPr>
          </a:p>
          <a:p>
            <a:pPr marL="0" indent="0">
              <a:lnSpc>
                <a:spcPct val="150000"/>
              </a:lnSpc>
              <a:spcBef>
                <a:spcPts val="100"/>
              </a:spcBef>
              <a:buNone/>
            </a:pPr>
            <a:r>
              <a:rPr lang="en-US" sz="1600" dirty="0">
                <a:latin typeface="+mj-lt"/>
              </a:rPr>
              <a:t>8</a:t>
            </a:r>
            <a:r>
              <a:rPr lang="en-US" sz="1600" dirty="0" smtClean="0">
                <a:latin typeface="+mj-lt"/>
              </a:rPr>
              <a:t>. </a:t>
            </a:r>
            <a:r>
              <a:rPr lang="en-US" sz="1600" dirty="0" err="1">
                <a:latin typeface="+mj-lt"/>
              </a:rPr>
              <a:t>Partai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Amanat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Nasional</a:t>
            </a:r>
            <a:r>
              <a:rPr lang="en-US" sz="1600" dirty="0">
                <a:latin typeface="+mj-lt"/>
              </a:rPr>
              <a:t>	</a:t>
            </a:r>
            <a:r>
              <a:rPr lang="en-US" sz="1600" dirty="0" smtClean="0">
                <a:latin typeface="+mj-lt"/>
              </a:rPr>
              <a:t>54.7%</a:t>
            </a:r>
            <a:endParaRPr lang="en-US" sz="1600" dirty="0">
              <a:latin typeface="+mj-lt"/>
            </a:endParaRPr>
          </a:p>
          <a:p>
            <a:pPr marL="0" indent="0">
              <a:lnSpc>
                <a:spcPct val="150000"/>
              </a:lnSpc>
              <a:spcBef>
                <a:spcPts val="100"/>
              </a:spcBef>
              <a:buNone/>
            </a:pPr>
            <a:r>
              <a:rPr lang="en-US" sz="1600" dirty="0">
                <a:latin typeface="+mj-lt"/>
              </a:rPr>
              <a:t>9</a:t>
            </a:r>
            <a:r>
              <a:rPr lang="en-US" sz="1600" dirty="0" smtClean="0">
                <a:latin typeface="+mj-lt"/>
              </a:rPr>
              <a:t>. </a:t>
            </a:r>
            <a:r>
              <a:rPr lang="en-US" sz="1600" dirty="0" err="1">
                <a:latin typeface="+mj-lt"/>
              </a:rPr>
              <a:t>Partai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Nasional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Demokrat</a:t>
            </a:r>
            <a:r>
              <a:rPr lang="en-US" sz="1600" dirty="0" smtClean="0">
                <a:latin typeface="+mj-lt"/>
              </a:rPr>
              <a:t>	58.8%</a:t>
            </a:r>
          </a:p>
          <a:p>
            <a:pPr marL="0" indent="0">
              <a:lnSpc>
                <a:spcPct val="150000"/>
              </a:lnSpc>
              <a:spcBef>
                <a:spcPts val="100"/>
              </a:spcBef>
              <a:buNone/>
            </a:pPr>
            <a:r>
              <a:rPr lang="en-US" sz="1600" dirty="0" smtClean="0">
                <a:latin typeface="+mj-lt"/>
              </a:rPr>
              <a:t>10. </a:t>
            </a:r>
            <a:r>
              <a:rPr lang="en-US" sz="1600" dirty="0" err="1" smtClean="0">
                <a:latin typeface="+mj-lt"/>
              </a:rPr>
              <a:t>Partai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P’satuan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P’bangunan</a:t>
            </a:r>
            <a:r>
              <a:rPr lang="en-US" sz="1600" dirty="0" smtClean="0">
                <a:latin typeface="+mj-lt"/>
              </a:rPr>
              <a:t>	52.1%</a:t>
            </a:r>
          </a:p>
          <a:p>
            <a:pPr marL="0" indent="0">
              <a:lnSpc>
                <a:spcPct val="150000"/>
              </a:lnSpc>
              <a:spcBef>
                <a:spcPts val="100"/>
              </a:spcBef>
              <a:buNone/>
            </a:pPr>
            <a:r>
              <a:rPr lang="en-US" sz="1600" dirty="0" smtClean="0">
                <a:latin typeface="+mj-lt"/>
              </a:rPr>
              <a:t>11. </a:t>
            </a:r>
            <a:r>
              <a:rPr lang="en-US" sz="1600" dirty="0" err="1" smtClean="0">
                <a:latin typeface="+mj-lt"/>
              </a:rPr>
              <a:t>Partai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Solidaritas</a:t>
            </a:r>
            <a:r>
              <a:rPr lang="en-US" sz="1600" dirty="0" smtClean="0">
                <a:latin typeface="+mj-lt"/>
              </a:rPr>
              <a:t> Indonesia	29.5%</a:t>
            </a:r>
          </a:p>
          <a:p>
            <a:pPr marL="0" indent="0">
              <a:lnSpc>
                <a:spcPct val="150000"/>
              </a:lnSpc>
              <a:spcBef>
                <a:spcPts val="100"/>
              </a:spcBef>
              <a:buNone/>
            </a:pPr>
            <a:r>
              <a:rPr lang="en-US" sz="1600" dirty="0" smtClean="0">
                <a:latin typeface="+mj-lt"/>
              </a:rPr>
              <a:t>12. </a:t>
            </a:r>
            <a:r>
              <a:rPr lang="en-US" sz="1600" dirty="0" err="1" smtClean="0">
                <a:latin typeface="+mj-lt"/>
              </a:rPr>
              <a:t>Partai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Gelora</a:t>
            </a:r>
            <a:r>
              <a:rPr lang="en-US" sz="1600" dirty="0" smtClean="0">
                <a:latin typeface="+mj-lt"/>
              </a:rPr>
              <a:t>		27.1%</a:t>
            </a:r>
            <a:endParaRPr lang="en-US" sz="1600" dirty="0">
              <a:latin typeface="+mj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4216EE56-A649-E642-9296-F8190AFC9F98}"/>
              </a:ext>
            </a:extLst>
          </p:cNvPr>
          <p:cNvSpPr/>
          <p:nvPr/>
        </p:nvSpPr>
        <p:spPr>
          <a:xfrm>
            <a:off x="6434908" y="1404424"/>
            <a:ext cx="5053360" cy="4627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00"/>
              </a:spcBef>
            </a:pPr>
            <a:r>
              <a:rPr lang="en-US" sz="1600" dirty="0" smtClean="0">
                <a:latin typeface="+mj-lt"/>
              </a:rPr>
              <a:t>13. </a:t>
            </a:r>
            <a:r>
              <a:rPr lang="en-US" sz="1600" dirty="0" err="1">
                <a:latin typeface="+mj-lt"/>
              </a:rPr>
              <a:t>Partai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Hanura</a:t>
            </a:r>
            <a:r>
              <a:rPr lang="en-US" sz="1600" dirty="0">
                <a:latin typeface="+mj-lt"/>
              </a:rPr>
              <a:t>		</a:t>
            </a:r>
            <a:r>
              <a:rPr lang="en-US" sz="1600" dirty="0" smtClean="0">
                <a:latin typeface="+mj-lt"/>
              </a:rPr>
              <a:t>21.5%</a:t>
            </a:r>
            <a:endParaRPr lang="en-US" sz="1600" dirty="0">
              <a:latin typeface="+mj-lt"/>
            </a:endParaRPr>
          </a:p>
          <a:p>
            <a:pPr>
              <a:lnSpc>
                <a:spcPct val="150000"/>
              </a:lnSpc>
              <a:spcBef>
                <a:spcPts val="100"/>
              </a:spcBef>
            </a:pPr>
            <a:r>
              <a:rPr lang="en-US" sz="1600" dirty="0" smtClean="0">
                <a:latin typeface="+mj-lt"/>
              </a:rPr>
              <a:t>14. </a:t>
            </a:r>
            <a:r>
              <a:rPr lang="en-US" sz="1600" dirty="0" err="1">
                <a:latin typeface="+mj-lt"/>
              </a:rPr>
              <a:t>Partai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Bulan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Bintang</a:t>
            </a:r>
            <a:r>
              <a:rPr lang="en-US" sz="1600" dirty="0" smtClean="0">
                <a:latin typeface="+mj-lt"/>
              </a:rPr>
              <a:t>	6.4%</a:t>
            </a:r>
            <a:endParaRPr lang="en-US" sz="1600" dirty="0">
              <a:latin typeface="+mj-lt"/>
            </a:endParaRPr>
          </a:p>
          <a:p>
            <a:pPr>
              <a:lnSpc>
                <a:spcPct val="150000"/>
              </a:lnSpc>
              <a:spcBef>
                <a:spcPts val="100"/>
              </a:spcBef>
            </a:pPr>
            <a:r>
              <a:rPr lang="en-US" sz="1600" dirty="0" smtClean="0">
                <a:latin typeface="+mj-lt"/>
              </a:rPr>
              <a:t>15. </a:t>
            </a:r>
            <a:r>
              <a:rPr lang="en-US" sz="1600" dirty="0" err="1" smtClean="0">
                <a:latin typeface="+mj-lt"/>
              </a:rPr>
              <a:t>Partai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Buruh</a:t>
            </a:r>
            <a:r>
              <a:rPr lang="en-US" sz="1600" dirty="0" smtClean="0">
                <a:latin typeface="+mj-lt"/>
              </a:rPr>
              <a:t> 		4.1 %</a:t>
            </a:r>
          </a:p>
          <a:p>
            <a:pPr>
              <a:lnSpc>
                <a:spcPct val="150000"/>
              </a:lnSpc>
              <a:spcBef>
                <a:spcPts val="100"/>
              </a:spcBef>
            </a:pPr>
            <a:r>
              <a:rPr lang="en-US" sz="1600" dirty="0" smtClean="0">
                <a:latin typeface="+mj-lt"/>
              </a:rPr>
              <a:t>16. </a:t>
            </a:r>
            <a:r>
              <a:rPr lang="en-US" sz="1600" dirty="0" err="1" smtClean="0">
                <a:latin typeface="+mj-lt"/>
              </a:rPr>
              <a:t>Partai</a:t>
            </a:r>
            <a:r>
              <a:rPr lang="en-US" sz="1600" dirty="0" smtClean="0">
                <a:latin typeface="+mj-lt"/>
              </a:rPr>
              <a:t> Garuda</a:t>
            </a:r>
            <a:r>
              <a:rPr lang="en-US" sz="1600" dirty="0">
                <a:latin typeface="+mj-lt"/>
              </a:rPr>
              <a:t>	</a:t>
            </a:r>
            <a:r>
              <a:rPr lang="en-US" sz="1600" dirty="0" smtClean="0">
                <a:latin typeface="+mj-lt"/>
              </a:rPr>
              <a:t>	1.3 %</a:t>
            </a:r>
            <a:endParaRPr lang="en-US" sz="1600" dirty="0">
              <a:latin typeface="+mj-lt"/>
            </a:endParaRPr>
          </a:p>
          <a:p>
            <a:pPr>
              <a:lnSpc>
                <a:spcPct val="150000"/>
              </a:lnSpc>
              <a:spcBef>
                <a:spcPts val="100"/>
              </a:spcBef>
            </a:pPr>
            <a:r>
              <a:rPr lang="en-US" sz="1600" dirty="0" smtClean="0">
                <a:latin typeface="+mj-lt"/>
              </a:rPr>
              <a:t>17. </a:t>
            </a:r>
            <a:r>
              <a:rPr lang="en-US" sz="1600" dirty="0" err="1" smtClean="0">
                <a:latin typeface="+mj-lt"/>
              </a:rPr>
              <a:t>Partai</a:t>
            </a:r>
            <a:r>
              <a:rPr lang="en-US" sz="1600" dirty="0" smtClean="0">
                <a:latin typeface="+mj-lt"/>
              </a:rPr>
              <a:t> PKP</a:t>
            </a:r>
            <a:r>
              <a:rPr lang="en-US" sz="1600" dirty="0">
                <a:latin typeface="+mj-lt"/>
              </a:rPr>
              <a:t>	</a:t>
            </a:r>
            <a:r>
              <a:rPr lang="en-US" sz="1600" dirty="0" smtClean="0">
                <a:latin typeface="+mj-lt"/>
              </a:rPr>
              <a:t>	1.0 %</a:t>
            </a:r>
          </a:p>
          <a:p>
            <a:pPr>
              <a:lnSpc>
                <a:spcPct val="150000"/>
              </a:lnSpc>
              <a:spcBef>
                <a:spcPts val="100"/>
              </a:spcBef>
            </a:pPr>
            <a:r>
              <a:rPr lang="en-US" sz="1600" dirty="0" smtClean="0">
                <a:latin typeface="+mj-lt"/>
              </a:rPr>
              <a:t>18. </a:t>
            </a:r>
            <a:r>
              <a:rPr lang="en-US" sz="1600" dirty="0" err="1">
                <a:latin typeface="+mj-lt"/>
              </a:rPr>
              <a:t>Partai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Ummat</a:t>
            </a:r>
            <a:r>
              <a:rPr lang="en-US" sz="1600" dirty="0">
                <a:latin typeface="+mj-lt"/>
              </a:rPr>
              <a:t>		</a:t>
            </a:r>
            <a:r>
              <a:rPr lang="en-US" sz="1600" dirty="0" smtClean="0">
                <a:latin typeface="+mj-lt"/>
              </a:rPr>
              <a:t>1.0 %</a:t>
            </a:r>
          </a:p>
          <a:p>
            <a:pPr>
              <a:lnSpc>
                <a:spcPct val="150000"/>
              </a:lnSpc>
              <a:spcBef>
                <a:spcPts val="100"/>
              </a:spcBef>
            </a:pPr>
            <a:r>
              <a:rPr lang="en-US" sz="1600" dirty="0" smtClean="0">
                <a:latin typeface="+mj-lt"/>
              </a:rPr>
              <a:t>19. </a:t>
            </a:r>
            <a:r>
              <a:rPr lang="en-US" sz="1600" dirty="0" err="1" smtClean="0">
                <a:latin typeface="+mj-lt"/>
              </a:rPr>
              <a:t>Partai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Kebangkitan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Nasional</a:t>
            </a:r>
            <a:r>
              <a:rPr lang="en-US" sz="1600" dirty="0" smtClean="0">
                <a:latin typeface="+mj-lt"/>
              </a:rPr>
              <a:t>	0.0%</a:t>
            </a:r>
          </a:p>
          <a:p>
            <a:pPr>
              <a:lnSpc>
                <a:spcPct val="150000"/>
              </a:lnSpc>
              <a:spcBef>
                <a:spcPts val="100"/>
              </a:spcBef>
            </a:pPr>
            <a:r>
              <a:rPr lang="en-US" sz="1600" dirty="0" smtClean="0">
                <a:latin typeface="+mj-lt"/>
              </a:rPr>
              <a:t>20. </a:t>
            </a:r>
            <a:r>
              <a:rPr lang="en-US" sz="1600" dirty="0" err="1" smtClean="0">
                <a:latin typeface="+mj-lt"/>
              </a:rPr>
              <a:t>Partai</a:t>
            </a:r>
            <a:r>
              <a:rPr lang="en-US" sz="1600" dirty="0" smtClean="0">
                <a:latin typeface="+mj-lt"/>
              </a:rPr>
              <a:t> Rakyat </a:t>
            </a:r>
            <a:r>
              <a:rPr lang="en-US" sz="1600" dirty="0" err="1" smtClean="0">
                <a:latin typeface="+mj-lt"/>
              </a:rPr>
              <a:t>Adil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Makmur</a:t>
            </a:r>
            <a:r>
              <a:rPr lang="en-US" sz="1600" dirty="0" smtClean="0">
                <a:latin typeface="+mj-lt"/>
              </a:rPr>
              <a:t>	0.0%</a:t>
            </a:r>
            <a:endParaRPr lang="en-US" sz="1600" dirty="0">
              <a:latin typeface="+mj-lt"/>
            </a:endParaRPr>
          </a:p>
          <a:p>
            <a:pPr>
              <a:lnSpc>
                <a:spcPct val="150000"/>
              </a:lnSpc>
              <a:spcBef>
                <a:spcPts val="100"/>
              </a:spcBef>
            </a:pPr>
            <a:r>
              <a:rPr lang="en-US" sz="1600" dirty="0" smtClean="0">
                <a:latin typeface="+mj-lt"/>
              </a:rPr>
              <a:t>21. </a:t>
            </a:r>
            <a:r>
              <a:rPr lang="en-US" sz="1600" dirty="0" err="1" smtClean="0">
                <a:latin typeface="+mj-lt"/>
              </a:rPr>
              <a:t>Partai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Republik</a:t>
            </a:r>
            <a:r>
              <a:rPr lang="en-US" sz="1600" dirty="0" smtClean="0">
                <a:latin typeface="+mj-lt"/>
              </a:rPr>
              <a:t>		0.0%</a:t>
            </a:r>
          </a:p>
          <a:p>
            <a:pPr>
              <a:lnSpc>
                <a:spcPct val="150000"/>
              </a:lnSpc>
              <a:spcBef>
                <a:spcPts val="100"/>
              </a:spcBef>
            </a:pPr>
            <a:r>
              <a:rPr lang="en-US" sz="1600" dirty="0" smtClean="0">
                <a:latin typeface="+mj-lt"/>
              </a:rPr>
              <a:t>22. </a:t>
            </a:r>
            <a:r>
              <a:rPr lang="en-US" sz="1600" dirty="0" err="1" smtClean="0">
                <a:latin typeface="+mj-lt"/>
              </a:rPr>
              <a:t>Partai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Republik</a:t>
            </a:r>
            <a:r>
              <a:rPr lang="en-US" sz="1600" dirty="0" smtClean="0">
                <a:latin typeface="+mj-lt"/>
              </a:rPr>
              <a:t> Indonesia	0.0%</a:t>
            </a:r>
          </a:p>
          <a:p>
            <a:pPr>
              <a:lnSpc>
                <a:spcPct val="150000"/>
              </a:lnSpc>
              <a:spcBef>
                <a:spcPts val="100"/>
              </a:spcBef>
            </a:pPr>
            <a:r>
              <a:rPr lang="en-US" sz="1600" dirty="0" smtClean="0">
                <a:latin typeface="+mj-lt"/>
              </a:rPr>
              <a:t>23. </a:t>
            </a:r>
            <a:r>
              <a:rPr lang="en-US" sz="1600" dirty="0" err="1" smtClean="0">
                <a:latin typeface="+mj-lt"/>
              </a:rPr>
              <a:t>Partai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Republik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Satu</a:t>
            </a:r>
            <a:r>
              <a:rPr lang="en-US" sz="1600" dirty="0" smtClean="0">
                <a:latin typeface="+mj-lt"/>
              </a:rPr>
              <a:t>	0.0%</a:t>
            </a:r>
          </a:p>
          <a:p>
            <a:pPr>
              <a:lnSpc>
                <a:spcPct val="150000"/>
              </a:lnSpc>
              <a:spcBef>
                <a:spcPts val="100"/>
              </a:spcBef>
            </a:pPr>
            <a:r>
              <a:rPr lang="en-US" sz="1600" dirty="0" smtClean="0">
                <a:latin typeface="+mj-lt"/>
              </a:rPr>
              <a:t>24. </a:t>
            </a:r>
            <a:r>
              <a:rPr lang="en-US" sz="1600" dirty="0" err="1" smtClean="0">
                <a:latin typeface="+mj-lt"/>
              </a:rPr>
              <a:t>Partai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Swara</a:t>
            </a:r>
            <a:r>
              <a:rPr lang="en-US" sz="1600" dirty="0" smtClean="0">
                <a:latin typeface="+mj-lt"/>
              </a:rPr>
              <a:t> Rakyat	0.0%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89" t="46093" r="21721" b="37799"/>
          <a:stretch/>
        </p:blipFill>
        <p:spPr>
          <a:xfrm>
            <a:off x="2161843" y="2555046"/>
            <a:ext cx="312378" cy="2983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69" t="28609" r="75846" b="59973"/>
          <a:stretch/>
        </p:blipFill>
        <p:spPr>
          <a:xfrm>
            <a:off x="2176564" y="1840005"/>
            <a:ext cx="284137" cy="2789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52" t="26379" r="62164" b="57829"/>
          <a:stretch/>
        </p:blipFill>
        <p:spPr>
          <a:xfrm>
            <a:off x="2193700" y="1467673"/>
            <a:ext cx="249867" cy="25496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08" t="26846" r="50792" b="58187"/>
          <a:stretch/>
        </p:blipFill>
        <p:spPr>
          <a:xfrm>
            <a:off x="2193700" y="2236340"/>
            <a:ext cx="248663" cy="2594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87" t="26531" r="39340" b="57993"/>
          <a:stretch/>
        </p:blipFill>
        <p:spPr>
          <a:xfrm>
            <a:off x="2193700" y="4473906"/>
            <a:ext cx="248663" cy="296494"/>
          </a:xfrm>
          <a:prstGeom prst="rect">
            <a:avLst/>
          </a:prstGeom>
          <a:ln>
            <a:noFill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82" t="46569" r="46625" b="39013"/>
          <a:stretch/>
        </p:blipFill>
        <p:spPr>
          <a:xfrm>
            <a:off x="2176564" y="4079348"/>
            <a:ext cx="281461" cy="314910"/>
          </a:xfrm>
          <a:prstGeom prst="rect">
            <a:avLst/>
          </a:prstGeom>
          <a:ln>
            <a:noFill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02" t="45673" r="33314" b="37904"/>
          <a:stretch/>
        </p:blipFill>
        <p:spPr>
          <a:xfrm>
            <a:off x="6207370" y="1470554"/>
            <a:ext cx="268941" cy="30034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3700" y="3728018"/>
            <a:ext cx="248663" cy="27335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3700" y="3323881"/>
            <a:ext cx="248663" cy="297490"/>
          </a:xfrm>
          <a:prstGeom prst="rect">
            <a:avLst/>
          </a:prstGeom>
          <a:ln>
            <a:noFill/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28" t="46199" r="68156" b="38215"/>
          <a:stretch/>
        </p:blipFill>
        <p:spPr>
          <a:xfrm>
            <a:off x="2193052" y="4838812"/>
            <a:ext cx="248663" cy="2805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09" t="47079" r="58170" b="39461"/>
          <a:stretch/>
        </p:blipFill>
        <p:spPr>
          <a:xfrm>
            <a:off x="2193700" y="5228903"/>
            <a:ext cx="264325" cy="301744"/>
          </a:xfrm>
          <a:prstGeom prst="rect">
            <a:avLst/>
          </a:prstGeom>
          <a:ln>
            <a:noFill/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08" t="46090" r="10508" b="37487"/>
          <a:stretch/>
        </p:blipFill>
        <p:spPr>
          <a:xfrm>
            <a:off x="6204456" y="1848064"/>
            <a:ext cx="281581" cy="29642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85" t="26229" r="27431" b="57348"/>
          <a:stretch/>
        </p:blipFill>
        <p:spPr>
          <a:xfrm>
            <a:off x="6191310" y="2584260"/>
            <a:ext cx="301155" cy="30524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04" t="7185" r="29439" b="6412"/>
          <a:stretch/>
        </p:blipFill>
        <p:spPr>
          <a:xfrm>
            <a:off x="6207370" y="3335505"/>
            <a:ext cx="297558" cy="28828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42" t="4824" r="18514" b="12011"/>
          <a:stretch/>
        </p:blipFill>
        <p:spPr>
          <a:xfrm>
            <a:off x="2193700" y="5625358"/>
            <a:ext cx="248663" cy="285218"/>
          </a:xfrm>
          <a:prstGeom prst="rect">
            <a:avLst/>
          </a:prstGeom>
          <a:ln>
            <a:noFill/>
          </a:ln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80" t="14143" r="20208" b="13163"/>
          <a:stretch/>
        </p:blipFill>
        <p:spPr>
          <a:xfrm>
            <a:off x="2142974" y="2962445"/>
            <a:ext cx="350505" cy="301664"/>
          </a:xfrm>
          <a:prstGeom prst="rect">
            <a:avLst/>
          </a:prstGeom>
        </p:spPr>
      </p:pic>
      <p:sp>
        <p:nvSpPr>
          <p:cNvPr id="22" name="Subtitle 2"/>
          <p:cNvSpPr txBox="1">
            <a:spLocks/>
          </p:cNvSpPr>
          <p:nvPr/>
        </p:nvSpPr>
        <p:spPr>
          <a:xfrm>
            <a:off x="484142" y="451959"/>
            <a:ext cx="4295676" cy="411868"/>
          </a:xfrm>
          <a:prstGeom prst="rect">
            <a:avLst/>
          </a:prstGeom>
        </p:spPr>
        <p:txBody>
          <a:bodyPr vert="horz" lIns="99060" tIns="49531" rIns="99060" bIns="4953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TEMUAN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78833" y="235748"/>
            <a:ext cx="6191108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</a:pP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Apakah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Bapak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/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Ibu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mengenali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atau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mengetahui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nama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dan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logo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Partai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Politik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di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bawah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ini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?</a:t>
            </a:r>
            <a:endParaRPr lang="en-US" sz="16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244"/>
          <a:stretch/>
        </p:blipFill>
        <p:spPr>
          <a:xfrm>
            <a:off x="6194728" y="2167259"/>
            <a:ext cx="291309" cy="315118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0089" y="3718006"/>
            <a:ext cx="492119" cy="34835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578" y="4498649"/>
            <a:ext cx="423611" cy="301674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90" t="38725" r="40833" b="31631"/>
          <a:stretch/>
        </p:blipFill>
        <p:spPr>
          <a:xfrm>
            <a:off x="6187646" y="5227035"/>
            <a:ext cx="289069" cy="294544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1012" y="5596395"/>
            <a:ext cx="361527" cy="338152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2193700" y="3325084"/>
            <a:ext cx="254126" cy="3017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193700" y="4080368"/>
            <a:ext cx="254126" cy="3017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193700" y="4840824"/>
            <a:ext cx="254126" cy="3017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193700" y="5228902"/>
            <a:ext cx="254126" cy="3017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193700" y="5608832"/>
            <a:ext cx="254126" cy="3017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40" t="37249" r="41213" b="31363"/>
          <a:stretch/>
        </p:blipFill>
        <p:spPr>
          <a:xfrm>
            <a:off x="6158506" y="4855730"/>
            <a:ext cx="322731" cy="322731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02" t="37641" r="41213" b="31363"/>
          <a:stretch/>
        </p:blipFill>
        <p:spPr>
          <a:xfrm>
            <a:off x="6187601" y="4100929"/>
            <a:ext cx="288347" cy="295837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 rotWithShape="1"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02" t="37445" r="41654" b="30775"/>
          <a:stretch/>
        </p:blipFill>
        <p:spPr>
          <a:xfrm>
            <a:off x="6194904" y="2958678"/>
            <a:ext cx="297561" cy="321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43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="" xmlns:a16="http://schemas.microsoft.com/office/drawing/2014/main" id="{027696E4-5E38-474E-A8B5-B7E96F797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5810" y="1329230"/>
            <a:ext cx="4408315" cy="4581335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100"/>
              </a:spcBef>
              <a:buNone/>
            </a:pPr>
            <a:r>
              <a:rPr lang="en-US" sz="1600" dirty="0" smtClean="0">
                <a:latin typeface="+mj-lt"/>
              </a:rPr>
              <a:t>1. </a:t>
            </a:r>
            <a:r>
              <a:rPr lang="en-US" sz="1600" dirty="0">
                <a:latin typeface="+mj-lt"/>
              </a:rPr>
              <a:t>PDI </a:t>
            </a:r>
            <a:r>
              <a:rPr lang="en-US" sz="1600" dirty="0" err="1" smtClean="0">
                <a:latin typeface="+mj-lt"/>
              </a:rPr>
              <a:t>Perjuangan</a:t>
            </a:r>
            <a:r>
              <a:rPr lang="en-US" sz="1600" dirty="0">
                <a:latin typeface="+mj-lt"/>
              </a:rPr>
              <a:t>	</a:t>
            </a:r>
            <a:r>
              <a:rPr lang="en-US" sz="1600" dirty="0" smtClean="0">
                <a:latin typeface="+mj-lt"/>
              </a:rPr>
              <a:t>	26.2%</a:t>
            </a:r>
          </a:p>
          <a:p>
            <a:pPr marL="0" indent="0">
              <a:lnSpc>
                <a:spcPct val="150000"/>
              </a:lnSpc>
              <a:spcBef>
                <a:spcPts val="100"/>
              </a:spcBef>
              <a:buNone/>
            </a:pPr>
            <a:r>
              <a:rPr lang="en-US" sz="1600" dirty="0">
                <a:latin typeface="+mj-lt"/>
              </a:rPr>
              <a:t>2</a:t>
            </a:r>
            <a:r>
              <a:rPr lang="en-US" sz="1600" dirty="0" smtClean="0">
                <a:latin typeface="+mj-lt"/>
              </a:rPr>
              <a:t>. </a:t>
            </a:r>
            <a:r>
              <a:rPr lang="en-US" sz="1600" dirty="0" err="1">
                <a:latin typeface="+mj-lt"/>
              </a:rPr>
              <a:t>Partai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Gerindra</a:t>
            </a:r>
            <a:r>
              <a:rPr lang="en-US" sz="1600" dirty="0">
                <a:latin typeface="+mj-lt"/>
              </a:rPr>
              <a:t>		</a:t>
            </a:r>
            <a:r>
              <a:rPr lang="en-US" sz="1600" dirty="0" smtClean="0">
                <a:latin typeface="+mj-lt"/>
              </a:rPr>
              <a:t>12.4%</a:t>
            </a:r>
            <a:endParaRPr lang="en-US" sz="1600" dirty="0">
              <a:latin typeface="+mj-lt"/>
            </a:endParaRPr>
          </a:p>
          <a:p>
            <a:pPr marL="0" indent="0">
              <a:lnSpc>
                <a:spcPct val="150000"/>
              </a:lnSpc>
              <a:spcBef>
                <a:spcPts val="100"/>
              </a:spcBef>
              <a:buNone/>
            </a:pPr>
            <a:r>
              <a:rPr lang="en-US" sz="1600" dirty="0">
                <a:latin typeface="+mj-lt"/>
              </a:rPr>
              <a:t>3</a:t>
            </a:r>
            <a:r>
              <a:rPr lang="en-US" sz="1600" dirty="0" smtClean="0">
                <a:latin typeface="+mj-lt"/>
              </a:rPr>
              <a:t>. </a:t>
            </a:r>
            <a:r>
              <a:rPr lang="en-US" sz="1600" dirty="0" err="1">
                <a:latin typeface="+mj-lt"/>
              </a:rPr>
              <a:t>Partai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Golkar</a:t>
            </a:r>
            <a:r>
              <a:rPr lang="en-US" sz="1600" dirty="0">
                <a:latin typeface="+mj-lt"/>
              </a:rPr>
              <a:t>		</a:t>
            </a:r>
            <a:r>
              <a:rPr lang="en-US" sz="1600" dirty="0" smtClean="0">
                <a:latin typeface="+mj-lt"/>
              </a:rPr>
              <a:t>9.3%</a:t>
            </a:r>
          </a:p>
          <a:p>
            <a:pPr marL="0" indent="0">
              <a:lnSpc>
                <a:spcPct val="150000"/>
              </a:lnSpc>
              <a:spcBef>
                <a:spcPts val="100"/>
              </a:spcBef>
              <a:buNone/>
            </a:pPr>
            <a:r>
              <a:rPr lang="en-US" sz="1600" dirty="0" smtClean="0">
                <a:latin typeface="+mj-lt"/>
              </a:rPr>
              <a:t>4. </a:t>
            </a:r>
            <a:r>
              <a:rPr lang="en-US" sz="1600" dirty="0" err="1">
                <a:latin typeface="+mj-lt"/>
              </a:rPr>
              <a:t>Partai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Demokrat</a:t>
            </a:r>
            <a:r>
              <a:rPr lang="en-US" sz="1600" dirty="0">
                <a:latin typeface="+mj-lt"/>
              </a:rPr>
              <a:t>		</a:t>
            </a:r>
            <a:r>
              <a:rPr lang="en-US" sz="1600" dirty="0" smtClean="0">
                <a:latin typeface="+mj-lt"/>
              </a:rPr>
              <a:t>8.7%</a:t>
            </a:r>
          </a:p>
          <a:p>
            <a:pPr marL="0" indent="0">
              <a:lnSpc>
                <a:spcPct val="150000"/>
              </a:lnSpc>
              <a:spcBef>
                <a:spcPts val="100"/>
              </a:spcBef>
              <a:buNone/>
            </a:pPr>
            <a:r>
              <a:rPr lang="en-US" sz="1600" dirty="0">
                <a:latin typeface="+mj-lt"/>
              </a:rPr>
              <a:t>5</a:t>
            </a:r>
            <a:r>
              <a:rPr lang="en-US" sz="1600" dirty="0" smtClean="0">
                <a:latin typeface="+mj-lt"/>
              </a:rPr>
              <a:t>. </a:t>
            </a:r>
            <a:r>
              <a:rPr lang="en-US" sz="1600" dirty="0" err="1" smtClean="0">
                <a:latin typeface="+mj-lt"/>
              </a:rPr>
              <a:t>Partai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Kebangkitan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Bangsa</a:t>
            </a:r>
            <a:r>
              <a:rPr lang="en-US" sz="1600" dirty="0">
                <a:latin typeface="+mj-lt"/>
              </a:rPr>
              <a:t>	7</a:t>
            </a:r>
            <a:r>
              <a:rPr lang="en-US" sz="1600" dirty="0" smtClean="0">
                <a:latin typeface="+mj-lt"/>
              </a:rPr>
              <a:t>.9%</a:t>
            </a:r>
            <a:endParaRPr lang="en-US" sz="1600" dirty="0">
              <a:latin typeface="+mj-lt"/>
            </a:endParaRPr>
          </a:p>
          <a:p>
            <a:pPr marL="0" indent="0">
              <a:lnSpc>
                <a:spcPct val="150000"/>
              </a:lnSpc>
              <a:spcBef>
                <a:spcPts val="100"/>
              </a:spcBef>
              <a:buNone/>
            </a:pPr>
            <a:r>
              <a:rPr lang="en-US" sz="1600" dirty="0">
                <a:latin typeface="+mj-lt"/>
              </a:rPr>
              <a:t>6</a:t>
            </a:r>
            <a:r>
              <a:rPr lang="en-US" sz="1600" dirty="0" smtClean="0">
                <a:latin typeface="+mj-lt"/>
              </a:rPr>
              <a:t>. </a:t>
            </a:r>
            <a:r>
              <a:rPr lang="en-US" sz="1600" dirty="0" err="1">
                <a:latin typeface="+mj-lt"/>
              </a:rPr>
              <a:t>Partai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Keadilan</a:t>
            </a:r>
            <a:r>
              <a:rPr lang="en-US" sz="1600" dirty="0" smtClean="0">
                <a:latin typeface="+mj-lt"/>
              </a:rPr>
              <a:t> Sejahtera	6.3%</a:t>
            </a:r>
            <a:endParaRPr lang="en-US" sz="1600" dirty="0">
              <a:latin typeface="+mj-lt"/>
            </a:endParaRPr>
          </a:p>
          <a:p>
            <a:pPr marL="0" indent="0">
              <a:lnSpc>
                <a:spcPct val="150000"/>
              </a:lnSpc>
              <a:spcBef>
                <a:spcPts val="100"/>
              </a:spcBef>
              <a:buNone/>
            </a:pPr>
            <a:r>
              <a:rPr lang="en-US" sz="1600" dirty="0">
                <a:latin typeface="+mj-lt"/>
              </a:rPr>
              <a:t>7</a:t>
            </a:r>
            <a:r>
              <a:rPr lang="en-US" sz="1600" dirty="0" smtClean="0">
                <a:latin typeface="+mj-lt"/>
              </a:rPr>
              <a:t>. </a:t>
            </a:r>
            <a:r>
              <a:rPr lang="en-US" sz="1600" dirty="0" err="1" smtClean="0">
                <a:latin typeface="+mj-lt"/>
              </a:rPr>
              <a:t>Partai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Nasional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Demokrat</a:t>
            </a:r>
            <a:r>
              <a:rPr lang="en-US" sz="1600" dirty="0" smtClean="0">
                <a:latin typeface="+mj-lt"/>
              </a:rPr>
              <a:t>	5.2%</a:t>
            </a:r>
            <a:endParaRPr lang="en-US" sz="1600" dirty="0">
              <a:latin typeface="+mj-lt"/>
            </a:endParaRPr>
          </a:p>
          <a:p>
            <a:pPr marL="0" indent="0">
              <a:lnSpc>
                <a:spcPct val="150000"/>
              </a:lnSpc>
              <a:spcBef>
                <a:spcPts val="100"/>
              </a:spcBef>
              <a:buNone/>
            </a:pPr>
            <a:r>
              <a:rPr lang="en-US" sz="1600" dirty="0">
                <a:latin typeface="+mj-lt"/>
              </a:rPr>
              <a:t>8</a:t>
            </a:r>
            <a:r>
              <a:rPr lang="en-US" sz="1600" dirty="0" smtClean="0">
                <a:latin typeface="+mj-lt"/>
              </a:rPr>
              <a:t>. </a:t>
            </a:r>
            <a:r>
              <a:rPr lang="en-US" sz="1600" dirty="0" err="1" smtClean="0">
                <a:latin typeface="+mj-lt"/>
              </a:rPr>
              <a:t>Partai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Persatuan</a:t>
            </a:r>
            <a:r>
              <a:rPr lang="en-US" sz="1600" dirty="0" smtClean="0">
                <a:latin typeface="+mj-lt"/>
              </a:rPr>
              <a:t> Indonesia</a:t>
            </a:r>
            <a:r>
              <a:rPr lang="en-US" sz="1600" dirty="0">
                <a:latin typeface="+mj-lt"/>
              </a:rPr>
              <a:t>	</a:t>
            </a:r>
            <a:r>
              <a:rPr lang="en-US" sz="1600" dirty="0" smtClean="0">
                <a:latin typeface="+mj-lt"/>
              </a:rPr>
              <a:t>4.7%</a:t>
            </a:r>
            <a:endParaRPr lang="en-US" sz="1600" dirty="0">
              <a:latin typeface="+mj-lt"/>
            </a:endParaRPr>
          </a:p>
          <a:p>
            <a:pPr marL="0" indent="0">
              <a:lnSpc>
                <a:spcPct val="150000"/>
              </a:lnSpc>
              <a:spcBef>
                <a:spcPts val="100"/>
              </a:spcBef>
              <a:buNone/>
            </a:pPr>
            <a:r>
              <a:rPr lang="en-US" sz="1600" dirty="0">
                <a:latin typeface="+mj-lt"/>
              </a:rPr>
              <a:t>9</a:t>
            </a:r>
            <a:r>
              <a:rPr lang="en-US" sz="1600" dirty="0" smtClean="0">
                <a:latin typeface="+mj-lt"/>
              </a:rPr>
              <a:t>. </a:t>
            </a:r>
            <a:r>
              <a:rPr lang="en-US" sz="1600" dirty="0" err="1" smtClean="0">
                <a:latin typeface="+mj-lt"/>
              </a:rPr>
              <a:t>Partai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Amanat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Nasional</a:t>
            </a:r>
            <a:r>
              <a:rPr lang="en-US" sz="1600" dirty="0" smtClean="0">
                <a:latin typeface="+mj-lt"/>
              </a:rPr>
              <a:t>	2.1%</a:t>
            </a:r>
          </a:p>
          <a:p>
            <a:pPr marL="0" indent="0">
              <a:lnSpc>
                <a:spcPct val="150000"/>
              </a:lnSpc>
              <a:spcBef>
                <a:spcPts val="100"/>
              </a:spcBef>
              <a:buNone/>
            </a:pPr>
            <a:r>
              <a:rPr lang="en-US" sz="1600" dirty="0" smtClean="0">
                <a:latin typeface="+mj-lt"/>
              </a:rPr>
              <a:t>10. </a:t>
            </a:r>
            <a:r>
              <a:rPr lang="en-US" sz="1600" dirty="0" err="1" smtClean="0">
                <a:latin typeface="+mj-lt"/>
              </a:rPr>
              <a:t>Partai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P’satuan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P’bangunan</a:t>
            </a:r>
            <a:r>
              <a:rPr lang="en-US" sz="1600" dirty="0" smtClean="0">
                <a:latin typeface="+mj-lt"/>
              </a:rPr>
              <a:t>	1.7%</a:t>
            </a:r>
          </a:p>
          <a:p>
            <a:pPr marL="0" indent="0">
              <a:lnSpc>
                <a:spcPct val="150000"/>
              </a:lnSpc>
              <a:spcBef>
                <a:spcPts val="100"/>
              </a:spcBef>
              <a:buNone/>
            </a:pPr>
            <a:r>
              <a:rPr lang="en-US" sz="1600" dirty="0" smtClean="0">
                <a:latin typeface="+mj-lt"/>
              </a:rPr>
              <a:t>11. </a:t>
            </a:r>
            <a:r>
              <a:rPr lang="en-US" sz="1600" dirty="0" err="1" smtClean="0">
                <a:latin typeface="+mj-lt"/>
              </a:rPr>
              <a:t>Partai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Hati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Nurani</a:t>
            </a:r>
            <a:r>
              <a:rPr lang="en-US" sz="1600" dirty="0" smtClean="0">
                <a:latin typeface="+mj-lt"/>
              </a:rPr>
              <a:t> Rakyat	0.3%</a:t>
            </a:r>
          </a:p>
          <a:p>
            <a:pPr marL="0" indent="0">
              <a:lnSpc>
                <a:spcPct val="150000"/>
              </a:lnSpc>
              <a:spcBef>
                <a:spcPts val="100"/>
              </a:spcBef>
              <a:buNone/>
            </a:pPr>
            <a:r>
              <a:rPr lang="en-US" sz="1600" dirty="0" smtClean="0">
                <a:latin typeface="+mj-lt"/>
              </a:rPr>
              <a:t>12. </a:t>
            </a:r>
            <a:r>
              <a:rPr lang="en-US" sz="1600" dirty="0" err="1" smtClean="0">
                <a:latin typeface="+mj-lt"/>
              </a:rPr>
              <a:t>Partai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Gelora</a:t>
            </a:r>
            <a:r>
              <a:rPr lang="en-US" sz="1600" dirty="0" smtClean="0">
                <a:latin typeface="+mj-lt"/>
              </a:rPr>
              <a:t>		0.2%</a:t>
            </a:r>
          </a:p>
          <a:p>
            <a:pPr marL="0" indent="0">
              <a:lnSpc>
                <a:spcPct val="150000"/>
              </a:lnSpc>
              <a:spcBef>
                <a:spcPts val="100"/>
              </a:spcBef>
              <a:buNone/>
            </a:pPr>
            <a:r>
              <a:rPr lang="en-US" sz="1600" b="1" dirty="0" smtClean="0">
                <a:latin typeface="+mj-lt"/>
              </a:rPr>
              <a:t>TT/TJ/RHS			14.9%</a:t>
            </a:r>
            <a:endParaRPr lang="en-US" sz="1600" b="1" dirty="0">
              <a:latin typeface="+mj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4216EE56-A649-E642-9296-F8190AFC9F98}"/>
              </a:ext>
            </a:extLst>
          </p:cNvPr>
          <p:cNvSpPr/>
          <p:nvPr/>
        </p:nvSpPr>
        <p:spPr>
          <a:xfrm>
            <a:off x="6448355" y="1283401"/>
            <a:ext cx="5053360" cy="4627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00"/>
              </a:spcBef>
            </a:pPr>
            <a:r>
              <a:rPr lang="en-US" sz="1600" dirty="0" smtClean="0">
                <a:latin typeface="+mj-lt"/>
              </a:rPr>
              <a:t>13. </a:t>
            </a:r>
            <a:r>
              <a:rPr lang="en-US" sz="1600" dirty="0" err="1">
                <a:latin typeface="+mj-lt"/>
              </a:rPr>
              <a:t>Partai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Solidaritas</a:t>
            </a:r>
            <a:r>
              <a:rPr lang="en-US" sz="1600" dirty="0" smtClean="0">
                <a:latin typeface="+mj-lt"/>
              </a:rPr>
              <a:t> Indonesia</a:t>
            </a:r>
            <a:r>
              <a:rPr lang="en-US" sz="1600" dirty="0">
                <a:latin typeface="+mj-lt"/>
              </a:rPr>
              <a:t>	</a:t>
            </a:r>
            <a:r>
              <a:rPr lang="en-US" sz="1600" dirty="0" smtClean="0">
                <a:latin typeface="+mj-lt"/>
              </a:rPr>
              <a:t>0.1%</a:t>
            </a:r>
            <a:endParaRPr lang="en-US" sz="1600" dirty="0">
              <a:latin typeface="+mj-lt"/>
            </a:endParaRPr>
          </a:p>
          <a:p>
            <a:pPr>
              <a:lnSpc>
                <a:spcPct val="150000"/>
              </a:lnSpc>
              <a:spcBef>
                <a:spcPts val="100"/>
              </a:spcBef>
            </a:pPr>
            <a:r>
              <a:rPr lang="en-US" sz="1600" dirty="0" smtClean="0">
                <a:latin typeface="+mj-lt"/>
              </a:rPr>
              <a:t>14. </a:t>
            </a:r>
            <a:r>
              <a:rPr lang="en-US" sz="1600" dirty="0" err="1">
                <a:latin typeface="+mj-lt"/>
              </a:rPr>
              <a:t>Partai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Buruh</a:t>
            </a:r>
            <a:r>
              <a:rPr lang="en-US" sz="1600" dirty="0" smtClean="0">
                <a:latin typeface="+mj-lt"/>
              </a:rPr>
              <a:t> 		0.0%</a:t>
            </a:r>
            <a:endParaRPr lang="en-US" sz="1600" dirty="0">
              <a:latin typeface="+mj-lt"/>
            </a:endParaRPr>
          </a:p>
          <a:p>
            <a:pPr>
              <a:lnSpc>
                <a:spcPct val="150000"/>
              </a:lnSpc>
              <a:spcBef>
                <a:spcPts val="100"/>
              </a:spcBef>
            </a:pPr>
            <a:r>
              <a:rPr lang="en-US" sz="1600" dirty="0" smtClean="0">
                <a:latin typeface="+mj-lt"/>
              </a:rPr>
              <a:t>15. </a:t>
            </a:r>
            <a:r>
              <a:rPr lang="en-US" sz="1600" dirty="0" err="1" smtClean="0">
                <a:latin typeface="+mj-lt"/>
              </a:rPr>
              <a:t>Partai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Bulan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Bintang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smtClean="0">
                <a:latin typeface="+mj-lt"/>
              </a:rPr>
              <a:t>	0.0%</a:t>
            </a:r>
          </a:p>
          <a:p>
            <a:pPr>
              <a:lnSpc>
                <a:spcPct val="150000"/>
              </a:lnSpc>
              <a:spcBef>
                <a:spcPts val="100"/>
              </a:spcBef>
            </a:pPr>
            <a:r>
              <a:rPr lang="en-US" sz="1600" dirty="0" smtClean="0">
                <a:latin typeface="+mj-lt"/>
              </a:rPr>
              <a:t>16. </a:t>
            </a:r>
            <a:r>
              <a:rPr lang="en-US" sz="1600" dirty="0" err="1" smtClean="0">
                <a:latin typeface="+mj-lt"/>
              </a:rPr>
              <a:t>Partai</a:t>
            </a:r>
            <a:r>
              <a:rPr lang="en-US" sz="1600" dirty="0" smtClean="0">
                <a:latin typeface="+mj-lt"/>
              </a:rPr>
              <a:t> Garuda</a:t>
            </a:r>
            <a:r>
              <a:rPr lang="en-US" sz="1600" dirty="0">
                <a:latin typeface="+mj-lt"/>
              </a:rPr>
              <a:t>	</a:t>
            </a:r>
            <a:r>
              <a:rPr lang="en-US" sz="1600" dirty="0" smtClean="0">
                <a:latin typeface="+mj-lt"/>
              </a:rPr>
              <a:t>	0.0%</a:t>
            </a:r>
            <a:endParaRPr lang="en-US" sz="1600" dirty="0">
              <a:latin typeface="+mj-lt"/>
            </a:endParaRPr>
          </a:p>
          <a:p>
            <a:pPr>
              <a:lnSpc>
                <a:spcPct val="150000"/>
              </a:lnSpc>
              <a:spcBef>
                <a:spcPts val="100"/>
              </a:spcBef>
            </a:pPr>
            <a:r>
              <a:rPr lang="en-US" sz="1600" dirty="0" smtClean="0">
                <a:latin typeface="+mj-lt"/>
              </a:rPr>
              <a:t>17. </a:t>
            </a:r>
            <a:r>
              <a:rPr lang="en-US" sz="1600" dirty="0" err="1" smtClean="0">
                <a:latin typeface="+mj-lt"/>
              </a:rPr>
              <a:t>Partai</a:t>
            </a:r>
            <a:r>
              <a:rPr lang="en-US" sz="1600" dirty="0" smtClean="0">
                <a:latin typeface="+mj-lt"/>
              </a:rPr>
              <a:t> PKP</a:t>
            </a:r>
            <a:r>
              <a:rPr lang="en-US" sz="1600" dirty="0">
                <a:latin typeface="+mj-lt"/>
              </a:rPr>
              <a:t>	</a:t>
            </a:r>
            <a:r>
              <a:rPr lang="en-US" sz="1600" dirty="0" smtClean="0">
                <a:latin typeface="+mj-lt"/>
              </a:rPr>
              <a:t>	0.0%</a:t>
            </a:r>
          </a:p>
          <a:p>
            <a:pPr>
              <a:lnSpc>
                <a:spcPct val="150000"/>
              </a:lnSpc>
              <a:spcBef>
                <a:spcPts val="100"/>
              </a:spcBef>
            </a:pPr>
            <a:r>
              <a:rPr lang="en-US" sz="1600" dirty="0" smtClean="0">
                <a:latin typeface="+mj-lt"/>
              </a:rPr>
              <a:t>18. </a:t>
            </a:r>
            <a:r>
              <a:rPr lang="en-US" sz="1600" dirty="0" err="1">
                <a:latin typeface="+mj-lt"/>
              </a:rPr>
              <a:t>Partai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Ummat</a:t>
            </a:r>
            <a:r>
              <a:rPr lang="en-US" sz="1600" dirty="0">
                <a:latin typeface="+mj-lt"/>
              </a:rPr>
              <a:t>		</a:t>
            </a:r>
            <a:r>
              <a:rPr lang="en-US" sz="1600" dirty="0" smtClean="0">
                <a:latin typeface="+mj-lt"/>
              </a:rPr>
              <a:t>0.0%</a:t>
            </a:r>
          </a:p>
          <a:p>
            <a:pPr>
              <a:lnSpc>
                <a:spcPct val="150000"/>
              </a:lnSpc>
              <a:spcBef>
                <a:spcPts val="100"/>
              </a:spcBef>
            </a:pPr>
            <a:r>
              <a:rPr lang="en-US" sz="1600" dirty="0" smtClean="0">
                <a:latin typeface="+mj-lt"/>
              </a:rPr>
              <a:t>19. </a:t>
            </a:r>
            <a:r>
              <a:rPr lang="en-US" sz="1600" dirty="0" err="1" smtClean="0">
                <a:latin typeface="+mj-lt"/>
              </a:rPr>
              <a:t>Partai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Kebangkitan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Nasional</a:t>
            </a:r>
            <a:r>
              <a:rPr lang="en-US" sz="1600" dirty="0" smtClean="0">
                <a:latin typeface="+mj-lt"/>
              </a:rPr>
              <a:t>	0.0%</a:t>
            </a:r>
          </a:p>
          <a:p>
            <a:pPr>
              <a:lnSpc>
                <a:spcPct val="150000"/>
              </a:lnSpc>
              <a:spcBef>
                <a:spcPts val="100"/>
              </a:spcBef>
            </a:pPr>
            <a:r>
              <a:rPr lang="en-US" sz="1600" dirty="0" smtClean="0">
                <a:latin typeface="+mj-lt"/>
              </a:rPr>
              <a:t>20. </a:t>
            </a:r>
            <a:r>
              <a:rPr lang="en-US" sz="1600" dirty="0" err="1" smtClean="0">
                <a:latin typeface="+mj-lt"/>
              </a:rPr>
              <a:t>Partai</a:t>
            </a:r>
            <a:r>
              <a:rPr lang="en-US" sz="1600" dirty="0" smtClean="0">
                <a:latin typeface="+mj-lt"/>
              </a:rPr>
              <a:t> Rakyat </a:t>
            </a:r>
            <a:r>
              <a:rPr lang="en-US" sz="1600" dirty="0" err="1" smtClean="0">
                <a:latin typeface="+mj-lt"/>
              </a:rPr>
              <a:t>Adil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Makmur</a:t>
            </a:r>
            <a:r>
              <a:rPr lang="en-US" sz="1600" dirty="0" smtClean="0">
                <a:latin typeface="+mj-lt"/>
              </a:rPr>
              <a:t>	0.0%</a:t>
            </a:r>
            <a:endParaRPr lang="en-US" sz="1600" dirty="0">
              <a:latin typeface="+mj-lt"/>
            </a:endParaRPr>
          </a:p>
          <a:p>
            <a:pPr>
              <a:lnSpc>
                <a:spcPct val="150000"/>
              </a:lnSpc>
              <a:spcBef>
                <a:spcPts val="100"/>
              </a:spcBef>
            </a:pPr>
            <a:r>
              <a:rPr lang="en-US" sz="1600" dirty="0" smtClean="0">
                <a:latin typeface="+mj-lt"/>
              </a:rPr>
              <a:t>21. </a:t>
            </a:r>
            <a:r>
              <a:rPr lang="en-US" sz="1600" dirty="0" err="1" smtClean="0">
                <a:latin typeface="+mj-lt"/>
              </a:rPr>
              <a:t>Partai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Republik</a:t>
            </a:r>
            <a:r>
              <a:rPr lang="en-US" sz="1600" dirty="0" smtClean="0">
                <a:latin typeface="+mj-lt"/>
              </a:rPr>
              <a:t>		0.0%</a:t>
            </a:r>
          </a:p>
          <a:p>
            <a:pPr>
              <a:lnSpc>
                <a:spcPct val="150000"/>
              </a:lnSpc>
              <a:spcBef>
                <a:spcPts val="100"/>
              </a:spcBef>
            </a:pPr>
            <a:r>
              <a:rPr lang="en-US" sz="1600" dirty="0" smtClean="0">
                <a:latin typeface="+mj-lt"/>
              </a:rPr>
              <a:t>22. </a:t>
            </a:r>
            <a:r>
              <a:rPr lang="en-US" sz="1600" dirty="0" err="1" smtClean="0">
                <a:latin typeface="+mj-lt"/>
              </a:rPr>
              <a:t>Partai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Republik</a:t>
            </a:r>
            <a:r>
              <a:rPr lang="en-US" sz="1600" dirty="0" smtClean="0">
                <a:latin typeface="+mj-lt"/>
              </a:rPr>
              <a:t> Indonesia	0.0%</a:t>
            </a:r>
          </a:p>
          <a:p>
            <a:pPr>
              <a:lnSpc>
                <a:spcPct val="150000"/>
              </a:lnSpc>
              <a:spcBef>
                <a:spcPts val="100"/>
              </a:spcBef>
            </a:pPr>
            <a:r>
              <a:rPr lang="en-US" sz="1600" dirty="0" smtClean="0">
                <a:latin typeface="+mj-lt"/>
              </a:rPr>
              <a:t>23. </a:t>
            </a:r>
            <a:r>
              <a:rPr lang="en-US" sz="1600" dirty="0" err="1" smtClean="0">
                <a:latin typeface="+mj-lt"/>
              </a:rPr>
              <a:t>Partai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Republik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Satu</a:t>
            </a:r>
            <a:r>
              <a:rPr lang="en-US" sz="1600" dirty="0" smtClean="0">
                <a:latin typeface="+mj-lt"/>
              </a:rPr>
              <a:t>	0.0%</a:t>
            </a:r>
          </a:p>
          <a:p>
            <a:pPr>
              <a:lnSpc>
                <a:spcPct val="150000"/>
              </a:lnSpc>
              <a:spcBef>
                <a:spcPts val="100"/>
              </a:spcBef>
            </a:pPr>
            <a:r>
              <a:rPr lang="en-US" sz="1600" dirty="0" smtClean="0">
                <a:latin typeface="+mj-lt"/>
              </a:rPr>
              <a:t>24. </a:t>
            </a:r>
            <a:r>
              <a:rPr lang="en-US" sz="1600" dirty="0" err="1" smtClean="0">
                <a:latin typeface="+mj-lt"/>
              </a:rPr>
              <a:t>Partai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Swara</a:t>
            </a:r>
            <a:r>
              <a:rPr lang="en-US" sz="1600" dirty="0" smtClean="0">
                <a:latin typeface="+mj-lt"/>
              </a:rPr>
              <a:t> Rakyat	0.0%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89" t="46093" r="21721" b="37799"/>
          <a:stretch/>
        </p:blipFill>
        <p:spPr>
          <a:xfrm>
            <a:off x="2174529" y="2525003"/>
            <a:ext cx="312378" cy="2983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69" t="28609" r="75846" b="59973"/>
          <a:stretch/>
        </p:blipFill>
        <p:spPr>
          <a:xfrm>
            <a:off x="2190011" y="1759323"/>
            <a:ext cx="284137" cy="2789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52" t="26379" r="62164" b="57829"/>
          <a:stretch/>
        </p:blipFill>
        <p:spPr>
          <a:xfrm>
            <a:off x="2207147" y="1386991"/>
            <a:ext cx="249867" cy="25496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08" t="26846" r="50792" b="58187"/>
          <a:stretch/>
        </p:blipFill>
        <p:spPr>
          <a:xfrm>
            <a:off x="2190529" y="2184898"/>
            <a:ext cx="248663" cy="2594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87" t="26531" r="39340" b="57993"/>
          <a:stretch/>
        </p:blipFill>
        <p:spPr>
          <a:xfrm>
            <a:off x="2189531" y="3641815"/>
            <a:ext cx="248663" cy="296494"/>
          </a:xfrm>
          <a:prstGeom prst="rect">
            <a:avLst/>
          </a:prstGeom>
          <a:ln>
            <a:noFill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82" t="46569" r="46625" b="39013"/>
          <a:stretch/>
        </p:blipFill>
        <p:spPr>
          <a:xfrm>
            <a:off x="2164086" y="4396278"/>
            <a:ext cx="281461" cy="314910"/>
          </a:xfrm>
          <a:prstGeom prst="rect">
            <a:avLst/>
          </a:prstGeom>
          <a:ln>
            <a:noFill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02" t="45673" r="33314" b="37904"/>
          <a:stretch/>
        </p:blipFill>
        <p:spPr>
          <a:xfrm>
            <a:off x="2172339" y="5169800"/>
            <a:ext cx="268941" cy="30034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978" y="3299553"/>
            <a:ext cx="248663" cy="27335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531" y="2911069"/>
            <a:ext cx="248663" cy="297490"/>
          </a:xfrm>
          <a:prstGeom prst="rect">
            <a:avLst/>
          </a:prstGeom>
          <a:ln>
            <a:noFill/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28" t="46199" r="68156" b="38215"/>
          <a:stretch/>
        </p:blipFill>
        <p:spPr>
          <a:xfrm>
            <a:off x="2181978" y="4828578"/>
            <a:ext cx="248663" cy="2805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09" t="47079" r="58170" b="39461"/>
          <a:stretch/>
        </p:blipFill>
        <p:spPr>
          <a:xfrm>
            <a:off x="6226910" y="1334151"/>
            <a:ext cx="264325" cy="301744"/>
          </a:xfrm>
          <a:prstGeom prst="rect">
            <a:avLst/>
          </a:prstGeom>
          <a:ln>
            <a:noFill/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08" t="46090" r="10508" b="37487"/>
          <a:stretch/>
        </p:blipFill>
        <p:spPr>
          <a:xfrm>
            <a:off x="6208177" y="2076054"/>
            <a:ext cx="281581" cy="29642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85" t="26229" r="27431" b="57348"/>
          <a:stretch/>
        </p:blipFill>
        <p:spPr>
          <a:xfrm>
            <a:off x="6204757" y="2463237"/>
            <a:ext cx="301155" cy="30524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04" t="7185" r="29439" b="6412"/>
          <a:stretch/>
        </p:blipFill>
        <p:spPr>
          <a:xfrm>
            <a:off x="6220817" y="3214482"/>
            <a:ext cx="297558" cy="28828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42" t="4824" r="18514" b="12011"/>
          <a:stretch/>
        </p:blipFill>
        <p:spPr>
          <a:xfrm>
            <a:off x="2207147" y="5544676"/>
            <a:ext cx="248663" cy="285218"/>
          </a:xfrm>
          <a:prstGeom prst="rect">
            <a:avLst/>
          </a:prstGeom>
          <a:ln>
            <a:noFill/>
          </a:ln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80" t="14143" r="20208" b="13163"/>
          <a:stretch/>
        </p:blipFill>
        <p:spPr>
          <a:xfrm>
            <a:off x="2131056" y="4065084"/>
            <a:ext cx="350505" cy="301664"/>
          </a:xfrm>
          <a:prstGeom prst="rect">
            <a:avLst/>
          </a:prstGeom>
        </p:spPr>
      </p:pic>
      <p:sp>
        <p:nvSpPr>
          <p:cNvPr id="22" name="Subtitle 2"/>
          <p:cNvSpPr txBox="1">
            <a:spLocks/>
          </p:cNvSpPr>
          <p:nvPr/>
        </p:nvSpPr>
        <p:spPr>
          <a:xfrm>
            <a:off x="484142" y="451959"/>
            <a:ext cx="4295676" cy="411868"/>
          </a:xfrm>
          <a:prstGeom prst="rect">
            <a:avLst/>
          </a:prstGeom>
        </p:spPr>
        <p:txBody>
          <a:bodyPr vert="horz" lIns="99060" tIns="49531" rIns="99060" bIns="4953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TEMUAN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78833" y="235748"/>
            <a:ext cx="6191108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</a:pP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Jika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hari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ini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dilaksanakan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Pemilihan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Anggota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DPR RI,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Partai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atau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calon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dari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partai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mana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yang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akan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Bapak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/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Ibu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pilih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?</a:t>
            </a:r>
            <a:endParaRPr lang="en-US" sz="16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244"/>
          <a:stretch/>
        </p:blipFill>
        <p:spPr>
          <a:xfrm>
            <a:off x="6208177" y="1670179"/>
            <a:ext cx="291309" cy="315118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3536" y="3596983"/>
            <a:ext cx="492119" cy="348354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4459" y="5475372"/>
            <a:ext cx="361527" cy="338152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2207147" y="3244402"/>
            <a:ext cx="254126" cy="3017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207147" y="3999686"/>
            <a:ext cx="254126" cy="3017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207147" y="4760142"/>
            <a:ext cx="254126" cy="3017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207147" y="5148220"/>
            <a:ext cx="254126" cy="3017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207147" y="5528150"/>
            <a:ext cx="254126" cy="3017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2025" y="4377626"/>
            <a:ext cx="423611" cy="301674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90" t="38725" r="40833" b="31631"/>
          <a:stretch/>
        </p:blipFill>
        <p:spPr>
          <a:xfrm>
            <a:off x="6201093" y="5106012"/>
            <a:ext cx="289069" cy="294544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40" t="37249" r="41213" b="31363"/>
          <a:stretch/>
        </p:blipFill>
        <p:spPr>
          <a:xfrm>
            <a:off x="6171953" y="4734707"/>
            <a:ext cx="322731" cy="322731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02" t="37641" r="41213" b="31363"/>
          <a:stretch/>
        </p:blipFill>
        <p:spPr>
          <a:xfrm>
            <a:off x="6201048" y="3979906"/>
            <a:ext cx="288347" cy="2958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02" t="37445" r="41654" b="30775"/>
          <a:stretch/>
        </p:blipFill>
        <p:spPr>
          <a:xfrm>
            <a:off x="6196440" y="2837655"/>
            <a:ext cx="297561" cy="321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34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021113" y="264134"/>
            <a:ext cx="3063262" cy="787534"/>
            <a:chOff x="9021113" y="264134"/>
            <a:chExt cx="3063262" cy="787534"/>
          </a:xfrm>
        </p:grpSpPr>
        <p:sp>
          <p:nvSpPr>
            <p:cNvPr id="5" name="Subtitle 2"/>
            <p:cNvSpPr txBox="1">
              <a:spLocks/>
            </p:cNvSpPr>
            <p:nvPr/>
          </p:nvSpPr>
          <p:spPr>
            <a:xfrm>
              <a:off x="9768109" y="451959"/>
              <a:ext cx="2316266" cy="411868"/>
            </a:xfrm>
            <a:prstGeom prst="rect">
              <a:avLst/>
            </a:prstGeom>
          </p:spPr>
          <p:txBody>
            <a:bodyPr vert="horz" lIns="99060" tIns="49531" rIns="99060" bIns="49531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1731" b="1" dirty="0" smtClean="0">
                  <a:solidFill>
                    <a:srgbClr val="FF6600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INDONESIA</a:t>
              </a:r>
              <a:endParaRPr lang="en-US" sz="1731" b="1" dirty="0">
                <a:solidFill>
                  <a:srgbClr val="FF6600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1113" y="264134"/>
              <a:ext cx="759381" cy="681129"/>
            </a:xfrm>
            <a:prstGeom prst="rect">
              <a:avLst/>
            </a:prstGeom>
          </p:spPr>
        </p:pic>
        <p:sp>
          <p:nvSpPr>
            <p:cNvPr id="7" name="Subtitle 2"/>
            <p:cNvSpPr txBox="1">
              <a:spLocks/>
            </p:cNvSpPr>
            <p:nvPr/>
          </p:nvSpPr>
          <p:spPr>
            <a:xfrm>
              <a:off x="9765731" y="639800"/>
              <a:ext cx="2316266" cy="411868"/>
            </a:xfrm>
            <a:prstGeom prst="rect">
              <a:avLst/>
            </a:prstGeom>
          </p:spPr>
          <p:txBody>
            <a:bodyPr vert="horz" lIns="99060" tIns="49531" rIns="99060" bIns="49531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1731" dirty="0" smtClean="0">
                  <a:solidFill>
                    <a:srgbClr val="FF6600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POLITICAL OPINION</a:t>
              </a:r>
              <a:endParaRPr lang="en-US" sz="1731" dirty="0">
                <a:solidFill>
                  <a:srgbClr val="FF6600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8" name="Subtitle 2"/>
          <p:cNvSpPr txBox="1">
            <a:spLocks/>
          </p:cNvSpPr>
          <p:nvPr/>
        </p:nvSpPr>
        <p:spPr>
          <a:xfrm>
            <a:off x="484142" y="451959"/>
            <a:ext cx="4295676" cy="411868"/>
          </a:xfrm>
          <a:prstGeom prst="rect">
            <a:avLst/>
          </a:prstGeom>
        </p:spPr>
        <p:txBody>
          <a:bodyPr vert="horz" lIns="99060" tIns="49531" rIns="99060" bIns="4953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TEMUAN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78833" y="235748"/>
            <a:ext cx="5828038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</a:pP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Darimana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sumber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informasi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u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tama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Bapak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/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Ibu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terkait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pengetahuan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politik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di Indonesia?</a:t>
            </a:r>
            <a:endParaRPr lang="en-US" sz="16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aphicFrame>
        <p:nvGraphicFramePr>
          <p:cNvPr id="34" name="Chart 33"/>
          <p:cNvGraphicFramePr/>
          <p:nvPr>
            <p:extLst>
              <p:ext uri="{D42A27DB-BD31-4B8C-83A1-F6EECF244321}">
                <p14:modId xmlns:p14="http://schemas.microsoft.com/office/powerpoint/2010/main" val="3387216603"/>
              </p:ext>
            </p:extLst>
          </p:nvPr>
        </p:nvGraphicFramePr>
        <p:xfrm>
          <a:off x="918863" y="1638817"/>
          <a:ext cx="5498756" cy="4810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" name="Rectangle 42"/>
          <p:cNvSpPr/>
          <p:nvPr/>
        </p:nvSpPr>
        <p:spPr>
          <a:xfrm>
            <a:off x="7030585" y="1605513"/>
            <a:ext cx="3981056" cy="41344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dasarnya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konsisten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survei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periode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sebelumnya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Juli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2022), di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mana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menunjukkan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publik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masih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banyak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mengandalkan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Televisi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media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politik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kurang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34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persen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publik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mendapatkan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politik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televisi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diikuti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Media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Sosial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27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persen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situasi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menggambarkan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umum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propaganda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politik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masih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efisien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media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televisi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di banding media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lainnya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endParaRPr lang="en-US" sz="1600" b="1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-53975">
              <a:spcBef>
                <a:spcPts val="200"/>
              </a:spcBef>
              <a:spcAft>
                <a:spcPts val="200"/>
              </a:spcAft>
              <a:tabLst>
                <a:tab pos="1514475" algn="l"/>
              </a:tabLst>
            </a:pP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Tetapi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data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hanya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menunjukkan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kuantitas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didapatkan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publik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bukan</a:t>
            </a:r>
            <a:r>
              <a:rPr lang="en-US" sz="16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tingkat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kepercayaan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publik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informasinya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39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5615585" y="2294280"/>
            <a:ext cx="4422407" cy="565820"/>
          </a:xfrm>
          <a:prstGeom prst="rect">
            <a:avLst/>
          </a:prstGeom>
        </p:spPr>
        <p:txBody>
          <a:bodyPr vert="horz" lIns="99060" tIns="49531" rIns="99060" bIns="4953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 err="1" smtClean="0">
                <a:solidFill>
                  <a:schemeClr val="bg2">
                    <a:lumMod val="1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Terimakasih</a:t>
            </a:r>
            <a:endParaRPr lang="en-US" sz="2800" b="1" dirty="0" smtClean="0">
              <a:solidFill>
                <a:schemeClr val="bg2">
                  <a:lumMod val="1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4077" y="3149512"/>
            <a:ext cx="762320" cy="692221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6473551" y="3338351"/>
            <a:ext cx="2325230" cy="418575"/>
          </a:xfrm>
          <a:prstGeom prst="rect">
            <a:avLst/>
          </a:prstGeom>
        </p:spPr>
        <p:txBody>
          <a:bodyPr vert="horz" lIns="99060" tIns="49531" rIns="99060" bIns="4953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731" b="1" dirty="0" smtClean="0">
                <a:solidFill>
                  <a:schemeClr val="bg2">
                    <a:lumMod val="1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INDONESIA</a:t>
            </a:r>
            <a:endParaRPr lang="en-US" sz="1731" b="1" dirty="0">
              <a:solidFill>
                <a:schemeClr val="bg2">
                  <a:lumMod val="1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471164" y="3529251"/>
            <a:ext cx="2325230" cy="418575"/>
          </a:xfrm>
          <a:prstGeom prst="rect">
            <a:avLst/>
          </a:prstGeom>
        </p:spPr>
        <p:txBody>
          <a:bodyPr vert="horz" lIns="99060" tIns="49531" rIns="99060" bIns="4953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731" dirty="0" smtClean="0">
                <a:solidFill>
                  <a:schemeClr val="bg2">
                    <a:lumMod val="1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POLITICAL OPINION</a:t>
            </a:r>
            <a:endParaRPr lang="en-US" sz="1731" dirty="0">
              <a:solidFill>
                <a:schemeClr val="bg2">
                  <a:lumMod val="1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682836" y="4007578"/>
            <a:ext cx="4422407" cy="418575"/>
          </a:xfrm>
          <a:prstGeom prst="rect">
            <a:avLst/>
          </a:prstGeom>
        </p:spPr>
        <p:txBody>
          <a:bodyPr vert="horz" lIns="99060" tIns="49531" rIns="99060" bIns="4953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Jl. </a:t>
            </a:r>
            <a:r>
              <a:rPr lang="en-US" sz="1600" dirty="0" err="1" smtClean="0">
                <a:solidFill>
                  <a:schemeClr val="bg2">
                    <a:lumMod val="1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Tebet</a:t>
            </a: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Raya, No. 2D Jakarta Selatan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Ph. 082110434281  |  www.ipo.or.id</a:t>
            </a:r>
            <a:endParaRPr lang="en-US" sz="1600" dirty="0">
              <a:solidFill>
                <a:schemeClr val="bg2">
                  <a:lumMod val="1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94842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603410" y="451959"/>
            <a:ext cx="3603759" cy="411868"/>
          </a:xfrm>
          <a:prstGeom prst="rect">
            <a:avLst/>
          </a:prstGeom>
        </p:spPr>
        <p:txBody>
          <a:bodyPr vert="horz" lIns="99060" tIns="49531" rIns="99060" bIns="4953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BATASAN SURVEI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3411" y="1235157"/>
            <a:ext cx="5307057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+mj-lt"/>
              </a:rPr>
              <a:t>RUMUSAN PENELITIAN</a:t>
            </a:r>
          </a:p>
          <a:p>
            <a:endParaRPr lang="en-US" sz="2000" dirty="0" smtClean="0">
              <a:latin typeface="+mj-lt"/>
            </a:endParaRPr>
          </a:p>
          <a:p>
            <a:r>
              <a:rPr lang="en-US" dirty="0" err="1" smtClean="0">
                <a:latin typeface="+mj-lt"/>
              </a:rPr>
              <a:t>Penelitian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ini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berupaya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untuk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menemukan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jawaban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dari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tiga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pertanyaan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dasar</a:t>
            </a:r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yang </a:t>
            </a:r>
            <a:r>
              <a:rPr lang="en-US" dirty="0" err="1" smtClean="0">
                <a:latin typeface="+mj-lt"/>
              </a:rPr>
              <a:t>mengarah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pada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persepsi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publik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terkait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situasi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penegakan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hukum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kondisi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sosial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iklim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ekonomi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konstelasi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politik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menjelang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tahun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Pemilu</a:t>
            </a:r>
            <a:r>
              <a:rPr lang="en-US" dirty="0" smtClean="0">
                <a:latin typeface="+mj-lt"/>
              </a:rPr>
              <a:t> 2024.</a:t>
            </a:r>
          </a:p>
          <a:p>
            <a:pPr marL="342900" indent="-342900">
              <a:buAutoNum type="arabicPeriod"/>
            </a:pPr>
            <a:r>
              <a:rPr lang="en-US" dirty="0" err="1" smtClean="0">
                <a:latin typeface="+mj-lt"/>
              </a:rPr>
              <a:t>Bagaimana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situasi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politik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nasional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dalam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kurun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waktu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pemerintahan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periode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kedua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Presiden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Joko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Widodo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Wakil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Presiden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Ma’ruf</a:t>
            </a:r>
            <a:r>
              <a:rPr lang="en-US" dirty="0" smtClean="0">
                <a:latin typeface="+mj-lt"/>
              </a:rPr>
              <a:t> Amin?</a:t>
            </a:r>
          </a:p>
          <a:p>
            <a:pPr marL="342900" indent="-342900">
              <a:buAutoNum type="arabicPeriod"/>
            </a:pPr>
            <a:r>
              <a:rPr lang="en-US" dirty="0" err="1" smtClean="0">
                <a:latin typeface="+mj-lt"/>
              </a:rPr>
              <a:t>Persepsi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apa</a:t>
            </a:r>
            <a:r>
              <a:rPr lang="en-US" dirty="0" smtClean="0">
                <a:latin typeface="+mj-lt"/>
              </a:rPr>
              <a:t> yang </a:t>
            </a:r>
            <a:r>
              <a:rPr lang="en-US" dirty="0" err="1" smtClean="0">
                <a:latin typeface="+mj-lt"/>
              </a:rPr>
              <a:t>mendominasi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dalam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konstelasi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politik</a:t>
            </a:r>
            <a:r>
              <a:rPr lang="en-US" dirty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situasional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saat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ini</a:t>
            </a:r>
            <a:r>
              <a:rPr lang="en-US" dirty="0" smtClean="0">
                <a:latin typeface="+mj-lt"/>
              </a:rPr>
              <a:t>?</a:t>
            </a:r>
          </a:p>
          <a:p>
            <a:pPr marL="342900" indent="-342900">
              <a:buAutoNum type="arabicPeriod"/>
            </a:pPr>
            <a:r>
              <a:rPr lang="en-US" dirty="0" err="1" smtClean="0">
                <a:latin typeface="+mj-lt"/>
              </a:rPr>
              <a:t>Bagaimana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penilaian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publik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terhadap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individu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lembaga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politik</a:t>
            </a:r>
            <a:r>
              <a:rPr lang="en-US" dirty="0" smtClean="0">
                <a:latin typeface="+mj-lt"/>
              </a:rPr>
              <a:t> yang </a:t>
            </a:r>
            <a:r>
              <a:rPr lang="en-US" dirty="0" err="1" smtClean="0">
                <a:latin typeface="+mj-lt"/>
              </a:rPr>
              <a:t>dapat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merepresentasikan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harapan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publik</a:t>
            </a:r>
            <a:r>
              <a:rPr lang="en-US" dirty="0" smtClean="0">
                <a:latin typeface="+mj-lt"/>
              </a:rPr>
              <a:t>?</a:t>
            </a:r>
            <a:endParaRPr lang="en-US" dirty="0"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10468" y="1235883"/>
            <a:ext cx="5307057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+mj-lt"/>
              </a:rPr>
              <a:t>TUJUAN PENELITIAN</a:t>
            </a:r>
          </a:p>
          <a:p>
            <a:endParaRPr lang="en-US" sz="2000" dirty="0" smtClean="0">
              <a:latin typeface="+mj-lt"/>
            </a:endParaRPr>
          </a:p>
          <a:p>
            <a:r>
              <a:rPr lang="en-US" dirty="0" err="1" smtClean="0">
                <a:latin typeface="+mj-lt"/>
              </a:rPr>
              <a:t>Sebagaimana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rumusan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penelitian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tujuan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penelitian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ini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sekurangnya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mampu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menjawab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tiga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rumusan</a:t>
            </a:r>
            <a:r>
              <a:rPr lang="en-US" dirty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tersebut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dan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memberikan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gambaran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lebih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luas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secara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kontekstual</a:t>
            </a:r>
            <a:r>
              <a:rPr lang="en-US" dirty="0" smtClean="0">
                <a:latin typeface="+mj-lt"/>
              </a:rPr>
              <a:t>. Hal-</a:t>
            </a:r>
            <a:r>
              <a:rPr lang="en-US" dirty="0" err="1" smtClean="0">
                <a:latin typeface="+mj-lt"/>
              </a:rPr>
              <a:t>hal</a:t>
            </a:r>
            <a:r>
              <a:rPr lang="en-US" dirty="0" smtClean="0">
                <a:latin typeface="+mj-lt"/>
              </a:rPr>
              <a:t> yang </a:t>
            </a:r>
            <a:r>
              <a:rPr lang="en-US" dirty="0" err="1" smtClean="0">
                <a:latin typeface="+mj-lt"/>
              </a:rPr>
              <a:t>mendukung</a:t>
            </a:r>
            <a:r>
              <a:rPr lang="en-US" dirty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untuk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kesimpulan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dari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semua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pendapat</a:t>
            </a:r>
            <a:r>
              <a:rPr lang="en-US" dirty="0" smtClean="0">
                <a:latin typeface="+mj-lt"/>
              </a:rPr>
              <a:t> yang </a:t>
            </a:r>
            <a:r>
              <a:rPr lang="en-US" dirty="0" err="1" smtClean="0">
                <a:latin typeface="+mj-lt"/>
              </a:rPr>
              <a:t>ada</a:t>
            </a:r>
            <a:r>
              <a:rPr lang="en-US" dirty="0" smtClean="0">
                <a:latin typeface="+mj-lt"/>
              </a:rPr>
              <a:t>.</a:t>
            </a:r>
          </a:p>
          <a:p>
            <a:pPr marL="342900" indent="-342900">
              <a:buAutoNum type="arabicPeriod"/>
            </a:pPr>
            <a:r>
              <a:rPr lang="en-US" dirty="0" err="1" smtClean="0">
                <a:latin typeface="+mj-lt"/>
              </a:rPr>
              <a:t>Menguraikan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menemukan</a:t>
            </a:r>
            <a:r>
              <a:rPr lang="en-US" dirty="0" smtClean="0">
                <a:latin typeface="+mj-lt"/>
              </a:rPr>
              <a:t> data </a:t>
            </a:r>
            <a:r>
              <a:rPr lang="en-US" dirty="0" err="1" smtClean="0">
                <a:latin typeface="+mj-lt"/>
              </a:rPr>
              <a:t>empiris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terkait</a:t>
            </a:r>
            <a:r>
              <a:rPr lang="en-US" dirty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situasi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politik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terutama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kaitan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dengan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hasil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kerja</a:t>
            </a:r>
            <a:r>
              <a:rPr lang="en-US" dirty="0" smtClean="0">
                <a:latin typeface="+mj-lt"/>
              </a:rPr>
              <a:t> yang </a:t>
            </a:r>
            <a:r>
              <a:rPr lang="en-US" dirty="0" err="1" smtClean="0">
                <a:latin typeface="+mj-lt"/>
              </a:rPr>
              <a:t>dilakukan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oleh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pemerintah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secara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umum</a:t>
            </a:r>
            <a:r>
              <a:rPr lang="en-US" dirty="0" smtClean="0">
                <a:latin typeface="+mj-lt"/>
              </a:rPr>
              <a:t>.</a:t>
            </a:r>
          </a:p>
          <a:p>
            <a:pPr marL="342900" indent="-342900">
              <a:buAutoNum type="arabicPeriod"/>
            </a:pPr>
            <a:r>
              <a:rPr lang="en-US" dirty="0" err="1" smtClean="0">
                <a:latin typeface="+mj-lt"/>
              </a:rPr>
              <a:t>Mengukur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mengkaji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secara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kualitatif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peta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politik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menemukan</a:t>
            </a:r>
            <a:r>
              <a:rPr lang="en-US" dirty="0" smtClean="0">
                <a:latin typeface="+mj-lt"/>
              </a:rPr>
              <a:t> data </a:t>
            </a:r>
            <a:r>
              <a:rPr lang="en-US" dirty="0" err="1" smtClean="0">
                <a:latin typeface="+mj-lt"/>
              </a:rPr>
              <a:t>empiris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dari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responden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terkait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persepsi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politik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situasional</a:t>
            </a:r>
            <a:r>
              <a:rPr lang="en-US" dirty="0" smtClean="0">
                <a:latin typeface="+mj-lt"/>
              </a:rPr>
              <a:t>.</a:t>
            </a:r>
          </a:p>
          <a:p>
            <a:pPr marL="342900" indent="-342900">
              <a:buAutoNum type="arabicPeriod"/>
            </a:pPr>
            <a:r>
              <a:rPr lang="en-US" dirty="0" err="1" smtClean="0">
                <a:latin typeface="+mj-lt"/>
              </a:rPr>
              <a:t>Menguji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preferensi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pemilih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dari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sisi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publik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termasuk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mengukur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tingkat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penerimaan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tokoh-tokoh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politik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oleh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publik</a:t>
            </a:r>
            <a:r>
              <a:rPr lang="en-US" dirty="0" smtClean="0">
                <a:latin typeface="+mj-lt"/>
              </a:rPr>
              <a:t>.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9140381" y="264134"/>
            <a:ext cx="3063262" cy="787534"/>
            <a:chOff x="9021113" y="264134"/>
            <a:chExt cx="3063262" cy="787534"/>
          </a:xfrm>
        </p:grpSpPr>
        <p:sp>
          <p:nvSpPr>
            <p:cNvPr id="14" name="Subtitle 2"/>
            <p:cNvSpPr txBox="1">
              <a:spLocks/>
            </p:cNvSpPr>
            <p:nvPr/>
          </p:nvSpPr>
          <p:spPr>
            <a:xfrm>
              <a:off x="9768109" y="451959"/>
              <a:ext cx="2316266" cy="411868"/>
            </a:xfrm>
            <a:prstGeom prst="rect">
              <a:avLst/>
            </a:prstGeom>
          </p:spPr>
          <p:txBody>
            <a:bodyPr vert="horz" lIns="99060" tIns="49531" rIns="99060" bIns="49531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1731" b="1" dirty="0" smtClean="0">
                  <a:solidFill>
                    <a:srgbClr val="FF6600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INDONESIA</a:t>
              </a:r>
              <a:endParaRPr lang="en-US" sz="1731" b="1" dirty="0">
                <a:solidFill>
                  <a:srgbClr val="FF6600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1113" y="264134"/>
              <a:ext cx="759381" cy="681129"/>
            </a:xfrm>
            <a:prstGeom prst="rect">
              <a:avLst/>
            </a:prstGeom>
          </p:spPr>
        </p:pic>
        <p:sp>
          <p:nvSpPr>
            <p:cNvPr id="16" name="Subtitle 2"/>
            <p:cNvSpPr txBox="1">
              <a:spLocks/>
            </p:cNvSpPr>
            <p:nvPr/>
          </p:nvSpPr>
          <p:spPr>
            <a:xfrm>
              <a:off x="9765731" y="639800"/>
              <a:ext cx="2316266" cy="411868"/>
            </a:xfrm>
            <a:prstGeom prst="rect">
              <a:avLst/>
            </a:prstGeom>
          </p:spPr>
          <p:txBody>
            <a:bodyPr vert="horz" lIns="99060" tIns="49531" rIns="99060" bIns="49531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1731" dirty="0" smtClean="0">
                  <a:solidFill>
                    <a:srgbClr val="FF6600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POLITICAL OPINION</a:t>
              </a:r>
              <a:endParaRPr lang="en-US" sz="1731" dirty="0">
                <a:solidFill>
                  <a:srgbClr val="FF6600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887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 txBox="1">
            <a:spLocks/>
          </p:cNvSpPr>
          <p:nvPr/>
        </p:nvSpPr>
        <p:spPr>
          <a:xfrm>
            <a:off x="484142" y="451959"/>
            <a:ext cx="3603759" cy="411868"/>
          </a:xfrm>
          <a:prstGeom prst="rect">
            <a:avLst/>
          </a:prstGeom>
        </p:spPr>
        <p:txBody>
          <a:bodyPr vert="horz" lIns="99060" tIns="49531" rIns="99060" bIns="4953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METODE SURVEI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140" name="Group 139"/>
          <p:cNvGrpSpPr/>
          <p:nvPr/>
        </p:nvGrpSpPr>
        <p:grpSpPr>
          <a:xfrm>
            <a:off x="9021113" y="264134"/>
            <a:ext cx="3063262" cy="787534"/>
            <a:chOff x="9021113" y="264134"/>
            <a:chExt cx="3063262" cy="787534"/>
          </a:xfrm>
        </p:grpSpPr>
        <p:sp>
          <p:nvSpPr>
            <p:cNvPr id="137" name="Subtitle 2"/>
            <p:cNvSpPr txBox="1">
              <a:spLocks/>
            </p:cNvSpPr>
            <p:nvPr/>
          </p:nvSpPr>
          <p:spPr>
            <a:xfrm>
              <a:off x="9768109" y="451959"/>
              <a:ext cx="2316266" cy="411868"/>
            </a:xfrm>
            <a:prstGeom prst="rect">
              <a:avLst/>
            </a:prstGeom>
          </p:spPr>
          <p:txBody>
            <a:bodyPr vert="horz" lIns="99060" tIns="49531" rIns="99060" bIns="49531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1731" b="1" dirty="0" smtClean="0">
                  <a:solidFill>
                    <a:srgbClr val="FF6600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INDONESIA</a:t>
              </a:r>
              <a:endParaRPr lang="en-US" sz="1731" b="1" dirty="0">
                <a:solidFill>
                  <a:srgbClr val="FF6600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pic>
          <p:nvPicPr>
            <p:cNvPr id="138" name="Picture 137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1113" y="264134"/>
              <a:ext cx="759381" cy="681129"/>
            </a:xfrm>
            <a:prstGeom prst="rect">
              <a:avLst/>
            </a:prstGeom>
          </p:spPr>
        </p:pic>
        <p:sp>
          <p:nvSpPr>
            <p:cNvPr id="139" name="Subtitle 2"/>
            <p:cNvSpPr txBox="1">
              <a:spLocks/>
            </p:cNvSpPr>
            <p:nvPr/>
          </p:nvSpPr>
          <p:spPr>
            <a:xfrm>
              <a:off x="9765731" y="639800"/>
              <a:ext cx="2316266" cy="411868"/>
            </a:xfrm>
            <a:prstGeom prst="rect">
              <a:avLst/>
            </a:prstGeom>
          </p:spPr>
          <p:txBody>
            <a:bodyPr vert="horz" lIns="99060" tIns="49531" rIns="99060" bIns="49531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1731" dirty="0" smtClean="0">
                  <a:solidFill>
                    <a:srgbClr val="FF6600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POLITICAL OPINION</a:t>
              </a:r>
              <a:endParaRPr lang="en-US" sz="1731" dirty="0">
                <a:solidFill>
                  <a:srgbClr val="FF6600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33" name="Rectangle 32"/>
          <p:cNvSpPr/>
          <p:nvPr/>
        </p:nvSpPr>
        <p:spPr>
          <a:xfrm>
            <a:off x="5191622" y="1898147"/>
            <a:ext cx="6265271" cy="4503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IPO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terlebih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dulu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menentukan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sejumlah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Desa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untuk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menjadi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sample,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pada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setiap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desa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akan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dipilih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secara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acak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–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menggunakan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i="1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random </a:t>
            </a:r>
            <a:r>
              <a:rPr lang="en-US" sz="1600" i="1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kish</a:t>
            </a:r>
            <a:r>
              <a:rPr lang="en-US" sz="1600" i="1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grid paper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–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sejumlah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5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rukun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tetangga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(RT),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pada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setiap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RT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dipilih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2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keluarga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dan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setiap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keluarga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akan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dipilih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1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responden</a:t>
            </a:r>
            <a:r>
              <a:rPr lang="en-US" sz="1600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dengan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pembagian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laki-laki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untuk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kuesioner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bernomor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ganjil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perempuan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untuk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bernomor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kuesioner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genap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, total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responden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laki-laki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dan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perempuan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pada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pembagian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50:50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persen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Pada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tiap-tiap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proses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pemilihan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selalu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menggunakan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alat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bantu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berupa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lembar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acak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600" dirty="0"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en-US" sz="800" dirty="0" smtClean="0"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600" dirty="0" err="1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Metode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ini</a:t>
            </a:r>
            <a:r>
              <a:rPr lang="en-US" sz="1600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memiliki</a:t>
            </a:r>
            <a:r>
              <a:rPr lang="en-US" sz="1600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pengukuran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kesalahan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US" sz="1600" i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margin of error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) 2.90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persen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dengan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tingkat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akurasi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data </a:t>
            </a:r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95 </a:t>
            </a:r>
            <a:r>
              <a:rPr lang="en-US" sz="1600" b="1" dirty="0" err="1" smtClean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persen</a:t>
            </a:r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. </a:t>
            </a:r>
            <a:r>
              <a:rPr lang="en-US" sz="1600" i="1" dirty="0" smtClean="0">
                <a:latin typeface="+mj-lt"/>
                <a:ea typeface="Times New Roman" panose="02020603050405020304" pitchFamily="18" charset="0"/>
              </a:rPr>
              <a:t>Setting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</a:rPr>
              <a:t>pengambilan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</a:rPr>
              <a:t> sample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</a:rPr>
              <a:t>menggunakan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</a:rPr>
              <a:t>teknik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600" i="1" dirty="0">
                <a:latin typeface="+mj-lt"/>
                <a:ea typeface="Times New Roman" panose="02020603050405020304" pitchFamily="18" charset="0"/>
              </a:rPr>
              <a:t>multistage random sampling </a:t>
            </a:r>
            <a:r>
              <a:rPr lang="en-US" sz="1600" dirty="0">
                <a:latin typeface="+mj-lt"/>
                <a:ea typeface="Times New Roman" panose="02020603050405020304" pitchFamily="18" charset="0"/>
              </a:rPr>
              <a:t>(MRS), </a:t>
            </a:r>
            <a:r>
              <a:rPr lang="en-US" sz="1600" dirty="0" err="1">
                <a:latin typeface="+mj-lt"/>
                <a:ea typeface="Times New Roman" panose="02020603050405020304" pitchFamily="18" charset="0"/>
              </a:rPr>
              <a:t>atau</a:t>
            </a:r>
            <a:r>
              <a:rPr lang="en-US" sz="16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latin typeface="+mj-lt"/>
                <a:ea typeface="Times New Roman" panose="02020603050405020304" pitchFamily="18" charset="0"/>
              </a:rPr>
              <a:t>pengambilan</a:t>
            </a:r>
            <a:r>
              <a:rPr lang="en-US" sz="1600" dirty="0">
                <a:latin typeface="+mj-lt"/>
                <a:ea typeface="Times New Roman" panose="02020603050405020304" pitchFamily="18" charset="0"/>
              </a:rPr>
              <a:t> sample </a:t>
            </a:r>
            <a:r>
              <a:rPr lang="en-US" sz="1600" dirty="0" err="1">
                <a:latin typeface="+mj-lt"/>
                <a:ea typeface="Times New Roman" panose="02020603050405020304" pitchFamily="18" charset="0"/>
              </a:rPr>
              <a:t>bertingkat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</a:rPr>
              <a:t>.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</a:rPr>
              <a:t>Survei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</a:rPr>
              <a:t>ini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</a:rPr>
              <a:t>mengambil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</a:rPr>
              <a:t>representasi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</a:rPr>
              <a:t> sample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</a:rPr>
              <a:t>sejumlah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</a:rPr>
              <a:t> 1200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</a:rPr>
              <a:t>responden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</a:rPr>
              <a:t> yang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</a:rPr>
              <a:t>tersebar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</a:rPr>
              <a:t>proporsional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</a:rPr>
              <a:t>secara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</a:rPr>
              <a:t>nasional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</a:rPr>
              <a:t>.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</a:rPr>
              <a:t>Dengan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latin typeface="+mj-lt"/>
                <a:ea typeface="Times New Roman" panose="02020603050405020304" pitchFamily="18" charset="0"/>
              </a:rPr>
              <a:t>teknik</a:t>
            </a:r>
            <a:r>
              <a:rPr lang="en-US" sz="16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latin typeface="+mj-lt"/>
                <a:ea typeface="Times New Roman" panose="02020603050405020304" pitchFamily="18" charset="0"/>
              </a:rPr>
              <a:t>tersebut</a:t>
            </a:r>
            <a:r>
              <a:rPr lang="en-US" sz="16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latin typeface="+mj-lt"/>
                <a:ea typeface="Times New Roman" panose="02020603050405020304" pitchFamily="18" charset="0"/>
              </a:rPr>
              <a:t>memungkinkan</a:t>
            </a:r>
            <a:r>
              <a:rPr lang="en-US" sz="16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latin typeface="+mj-lt"/>
                <a:ea typeface="Times New Roman" panose="02020603050405020304" pitchFamily="18" charset="0"/>
              </a:rPr>
              <a:t>setiap</a:t>
            </a:r>
            <a:r>
              <a:rPr lang="en-US" sz="16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latin typeface="+mj-lt"/>
                <a:ea typeface="Times New Roman" panose="02020603050405020304" pitchFamily="18" charset="0"/>
              </a:rPr>
              <a:t>anggota</a:t>
            </a:r>
            <a:r>
              <a:rPr lang="en-US" sz="16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latin typeface="+mj-lt"/>
                <a:ea typeface="Times New Roman" panose="02020603050405020304" pitchFamily="18" charset="0"/>
              </a:rPr>
              <a:t>populasi</a:t>
            </a:r>
            <a:r>
              <a:rPr lang="en-US" sz="1600" dirty="0">
                <a:latin typeface="+mj-lt"/>
                <a:ea typeface="Times New Roman" panose="02020603050405020304" pitchFamily="18" charset="0"/>
              </a:rPr>
              <a:t> (</a:t>
            </a:r>
            <a:r>
              <a:rPr lang="en-US" sz="1600" i="1" dirty="0" err="1">
                <a:latin typeface="+mj-lt"/>
                <a:ea typeface="Times New Roman" panose="02020603050405020304" pitchFamily="18" charset="0"/>
              </a:rPr>
              <a:t>responden</a:t>
            </a:r>
            <a:r>
              <a:rPr lang="en-US" sz="1600" dirty="0">
                <a:latin typeface="+mj-lt"/>
                <a:ea typeface="Times New Roman" panose="02020603050405020304" pitchFamily="18" charset="0"/>
              </a:rPr>
              <a:t>) </a:t>
            </a:r>
            <a:r>
              <a:rPr lang="en-US" sz="1600" dirty="0" err="1">
                <a:latin typeface="+mj-lt"/>
                <a:ea typeface="Times New Roman" panose="02020603050405020304" pitchFamily="18" charset="0"/>
              </a:rPr>
              <a:t>mempunyai</a:t>
            </a:r>
            <a:r>
              <a:rPr lang="en-US" sz="16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latin typeface="+mj-lt"/>
                <a:ea typeface="Times New Roman" panose="02020603050405020304" pitchFamily="18" charset="0"/>
              </a:rPr>
              <a:t>peluang</a:t>
            </a:r>
            <a:r>
              <a:rPr lang="en-US" sz="1600" dirty="0">
                <a:latin typeface="+mj-lt"/>
                <a:ea typeface="Times New Roman" panose="02020603050405020304" pitchFamily="18" charset="0"/>
              </a:rPr>
              <a:t> yang </a:t>
            </a:r>
            <a:r>
              <a:rPr lang="en-US" sz="1600" dirty="0" err="1">
                <a:latin typeface="+mj-lt"/>
                <a:ea typeface="Times New Roman" panose="02020603050405020304" pitchFamily="18" charset="0"/>
              </a:rPr>
              <a:t>sama</a:t>
            </a:r>
            <a:r>
              <a:rPr lang="en-US" sz="16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latin typeface="+mj-lt"/>
                <a:ea typeface="Times New Roman" panose="02020603050405020304" pitchFamily="18" charset="0"/>
              </a:rPr>
              <a:t>untuk</a:t>
            </a:r>
            <a:r>
              <a:rPr lang="en-US" sz="16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latin typeface="+mj-lt"/>
                <a:ea typeface="Times New Roman" panose="02020603050405020304" pitchFamily="18" charset="0"/>
              </a:rPr>
              <a:t>dipilih</a:t>
            </a:r>
            <a:r>
              <a:rPr lang="en-US" sz="16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latin typeface="+mj-lt"/>
                <a:ea typeface="Times New Roman" panose="02020603050405020304" pitchFamily="18" charset="0"/>
              </a:rPr>
              <a:t>atau</a:t>
            </a:r>
            <a:r>
              <a:rPr lang="en-US" sz="16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latin typeface="+mj-lt"/>
                <a:ea typeface="Times New Roman" panose="02020603050405020304" pitchFamily="18" charset="0"/>
              </a:rPr>
              <a:t>tidak</a:t>
            </a:r>
            <a:r>
              <a:rPr lang="en-US" sz="16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latin typeface="+mj-lt"/>
                <a:ea typeface="Times New Roman" panose="02020603050405020304" pitchFamily="18" charset="0"/>
              </a:rPr>
              <a:t>dipilih</a:t>
            </a:r>
            <a:r>
              <a:rPr lang="en-US" sz="16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latin typeface="+mj-lt"/>
                <a:ea typeface="Times New Roman" panose="02020603050405020304" pitchFamily="18" charset="0"/>
              </a:rPr>
              <a:t>menjadi</a:t>
            </a:r>
            <a:r>
              <a:rPr lang="en-US" sz="16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</a:rPr>
              <a:t>responden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</a:rPr>
              <a:t>.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</a:rPr>
              <a:t>Untuk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</a:rPr>
              <a:t>menguji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latin typeface="+mj-lt"/>
                <a:ea typeface="Times New Roman" panose="02020603050405020304" pitchFamily="18" charset="0"/>
              </a:rPr>
              <a:t>v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</a:rPr>
              <a:t>aliditas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</a:rPr>
              <a:t>responden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</a:rPr>
              <a:t>, IPO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</a:rPr>
              <a:t>melakukan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600" i="1" dirty="0" smtClean="0">
                <a:latin typeface="+mj-lt"/>
                <a:ea typeface="Times New Roman" panose="02020603050405020304" pitchFamily="18" charset="0"/>
              </a:rPr>
              <a:t>spot check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</a:rPr>
              <a:t>pada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</a:rPr>
              <a:t> 15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</a:rPr>
              <a:t>persen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</a:rPr>
              <a:t>dari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</a:rPr>
              <a:t> total </a:t>
            </a:r>
            <a:r>
              <a:rPr lang="en-US" sz="1600" dirty="0" err="1" smtClean="0">
                <a:latin typeface="+mj-lt"/>
                <a:ea typeface="Times New Roman" panose="02020603050405020304" pitchFamily="18" charset="0"/>
              </a:rPr>
              <a:t>populasi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</a:rPr>
              <a:t> sample.[]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154771" y="1990165"/>
            <a:ext cx="5007400" cy="3893964"/>
            <a:chOff x="154771" y="1990165"/>
            <a:chExt cx="5007400" cy="3893964"/>
          </a:xfrm>
        </p:grpSpPr>
        <p:sp>
          <p:nvSpPr>
            <p:cNvPr id="35" name="Isosceles Triangle 34"/>
            <p:cNvSpPr/>
            <p:nvPr/>
          </p:nvSpPr>
          <p:spPr>
            <a:xfrm rot="10800000">
              <a:off x="2675800" y="2599018"/>
              <a:ext cx="656951" cy="152400"/>
            </a:xfrm>
            <a:prstGeom prst="triangl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>
              <a:off x="2979541" y="2756647"/>
              <a:ext cx="1010418" cy="591270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H="1">
              <a:off x="2029400" y="2770094"/>
              <a:ext cx="950817" cy="577823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Isosceles Triangle 37"/>
            <p:cNvSpPr/>
            <p:nvPr/>
          </p:nvSpPr>
          <p:spPr>
            <a:xfrm>
              <a:off x="2523401" y="2020794"/>
              <a:ext cx="927847" cy="658906"/>
            </a:xfrm>
            <a:prstGeom prst="triangl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523401" y="1990165"/>
              <a:ext cx="191026" cy="689535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429823" y="2390588"/>
              <a:ext cx="1142644" cy="329453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391648" y="2382228"/>
              <a:ext cx="119135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ea typeface="Times New Roman" panose="02020603050405020304" pitchFamily="18" charset="0"/>
                  <a:cs typeface="Arial" panose="020B0604020202020204" pitchFamily="34" charset="0"/>
                </a:rPr>
                <a:t>NASIONAL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42" name="Isosceles Triangle 41"/>
            <p:cNvSpPr/>
            <p:nvPr/>
          </p:nvSpPr>
          <p:spPr>
            <a:xfrm>
              <a:off x="1691984" y="3136526"/>
              <a:ext cx="441874" cy="443753"/>
            </a:xfrm>
            <a:prstGeom prst="triangl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1830130" y="3362427"/>
              <a:ext cx="176926" cy="17452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Isosceles Triangle 43"/>
            <p:cNvSpPr/>
            <p:nvPr/>
          </p:nvSpPr>
          <p:spPr>
            <a:xfrm>
              <a:off x="1060617" y="3129271"/>
              <a:ext cx="441874" cy="443753"/>
            </a:xfrm>
            <a:prstGeom prst="triangl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1198763" y="3355172"/>
              <a:ext cx="176926" cy="17452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Isosceles Triangle 45"/>
            <p:cNvSpPr/>
            <p:nvPr/>
          </p:nvSpPr>
          <p:spPr>
            <a:xfrm>
              <a:off x="4544044" y="3129271"/>
              <a:ext cx="441874" cy="443753"/>
            </a:xfrm>
            <a:prstGeom prst="triangl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4682190" y="3355172"/>
              <a:ext cx="176926" cy="17452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Isosceles Triangle 47"/>
            <p:cNvSpPr/>
            <p:nvPr/>
          </p:nvSpPr>
          <p:spPr>
            <a:xfrm>
              <a:off x="3912677" y="3122016"/>
              <a:ext cx="441874" cy="443753"/>
            </a:xfrm>
            <a:prstGeom prst="triangl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4050823" y="3347917"/>
              <a:ext cx="176926" cy="17452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169714" y="2751419"/>
              <a:ext cx="88453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002060"/>
                  </a:solidFill>
                  <a:ea typeface="Times New Roman" panose="02020603050405020304" pitchFamily="18" charset="0"/>
                  <a:cs typeface="Arial" panose="020B0604020202020204" pitchFamily="34" charset="0"/>
                </a:rPr>
                <a:t>PROP 1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053049" y="2767194"/>
              <a:ext cx="89415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002060"/>
                  </a:solidFill>
                  <a:ea typeface="Times New Roman" panose="02020603050405020304" pitchFamily="18" charset="0"/>
                  <a:cs typeface="Arial" panose="020B0604020202020204" pitchFamily="34" charset="0"/>
                </a:rPr>
                <a:t>PROP K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773649" y="3567294"/>
              <a:ext cx="13885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002060"/>
                  </a:solidFill>
                  <a:ea typeface="Times New Roman" panose="02020603050405020304" pitchFamily="18" charset="0"/>
                  <a:cs typeface="Arial" panose="020B0604020202020204" pitchFamily="34" charset="0"/>
                </a:rPr>
                <a:t>DS 1 … DS M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903449" y="3579994"/>
              <a:ext cx="13388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002060"/>
                  </a:solidFill>
                  <a:ea typeface="Times New Roman" panose="02020603050405020304" pitchFamily="18" charset="0"/>
                  <a:cs typeface="Arial" panose="020B0604020202020204" pitchFamily="34" charset="0"/>
                </a:rPr>
                <a:t>DS 1 … DS N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>
            <a:xfrm flipH="1" flipV="1">
              <a:off x="2975259" y="3325057"/>
              <a:ext cx="975845" cy="10486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H="1">
              <a:off x="2968025" y="3328287"/>
              <a:ext cx="7234" cy="638422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3953" y="4256970"/>
              <a:ext cx="512309" cy="512309"/>
            </a:xfrm>
            <a:prstGeom prst="rect">
              <a:avLst/>
            </a:prstGeom>
          </p:spPr>
        </p:pic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5689" y="4266899"/>
              <a:ext cx="512309" cy="512309"/>
            </a:xfrm>
            <a:prstGeom prst="rect">
              <a:avLst/>
            </a:prstGeom>
          </p:spPr>
        </p:pic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03268" y="4240242"/>
              <a:ext cx="512309" cy="512309"/>
            </a:xfrm>
            <a:prstGeom prst="rect">
              <a:avLst/>
            </a:prstGeom>
          </p:spPr>
        </p:pic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2996" y="4247614"/>
              <a:ext cx="512309" cy="512309"/>
            </a:xfrm>
            <a:prstGeom prst="rect">
              <a:avLst/>
            </a:prstGeom>
          </p:spPr>
        </p:pic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1744" y="4245881"/>
              <a:ext cx="512309" cy="512309"/>
            </a:xfrm>
            <a:prstGeom prst="rect">
              <a:avLst/>
            </a:prstGeom>
          </p:spPr>
        </p:pic>
        <p:pic>
          <p:nvPicPr>
            <p:cNvPr id="61" name="Picture 60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58862" y="5006139"/>
              <a:ext cx="357290" cy="357290"/>
            </a:xfrm>
            <a:prstGeom prst="rect">
              <a:avLst/>
            </a:prstGeom>
          </p:spPr>
        </p:pic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0514" y="4988671"/>
              <a:ext cx="357290" cy="357290"/>
            </a:xfrm>
            <a:prstGeom prst="rect">
              <a:avLst/>
            </a:prstGeom>
          </p:spPr>
        </p:pic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0062" y="5018839"/>
              <a:ext cx="357290" cy="357290"/>
            </a:xfrm>
            <a:prstGeom prst="rect">
              <a:avLst/>
            </a:prstGeom>
          </p:spPr>
        </p:pic>
        <p:pic>
          <p:nvPicPr>
            <p:cNvPr id="64" name="Picture 63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19014" y="5001371"/>
              <a:ext cx="357290" cy="357290"/>
            </a:xfrm>
            <a:prstGeom prst="rect">
              <a:avLst/>
            </a:prstGeom>
          </p:spPr>
        </p:pic>
        <p:pic>
          <p:nvPicPr>
            <p:cNvPr id="65" name="Picture 64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93962" y="5031539"/>
              <a:ext cx="357290" cy="357290"/>
            </a:xfrm>
            <a:prstGeom prst="rect">
              <a:avLst/>
            </a:prstGeom>
          </p:spPr>
        </p:pic>
        <p:pic>
          <p:nvPicPr>
            <p:cNvPr id="66" name="Picture 65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42914" y="5014071"/>
              <a:ext cx="357290" cy="357290"/>
            </a:xfrm>
            <a:prstGeom prst="rect">
              <a:avLst/>
            </a:prstGeom>
          </p:spPr>
        </p:pic>
        <p:pic>
          <p:nvPicPr>
            <p:cNvPr id="67" name="Picture 66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05162" y="5031539"/>
              <a:ext cx="357290" cy="357290"/>
            </a:xfrm>
            <a:prstGeom prst="rect">
              <a:avLst/>
            </a:prstGeom>
          </p:spPr>
        </p:pic>
        <p:pic>
          <p:nvPicPr>
            <p:cNvPr id="68" name="Picture 67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6814" y="5014071"/>
              <a:ext cx="357290" cy="357290"/>
            </a:xfrm>
            <a:prstGeom prst="rect">
              <a:avLst/>
            </a:prstGeom>
          </p:spPr>
        </p:pic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29062" y="5031539"/>
              <a:ext cx="357290" cy="357290"/>
            </a:xfrm>
            <a:prstGeom prst="rect">
              <a:avLst/>
            </a:prstGeom>
          </p:spPr>
        </p:pic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8014" y="5014071"/>
              <a:ext cx="357290" cy="357290"/>
            </a:xfrm>
            <a:prstGeom prst="rect">
              <a:avLst/>
            </a:prstGeom>
          </p:spPr>
        </p:pic>
        <p:cxnSp>
          <p:nvCxnSpPr>
            <p:cNvPr id="71" name="Straight Arrow Connector 70"/>
            <p:cNvCxnSpPr>
              <a:endCxn id="61" idx="0"/>
            </p:cNvCxnSpPr>
            <p:nvPr/>
          </p:nvCxnSpPr>
          <p:spPr>
            <a:xfrm>
              <a:off x="1618650" y="4799167"/>
              <a:ext cx="218857" cy="206972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endCxn id="62" idx="0"/>
            </p:cNvCxnSpPr>
            <p:nvPr/>
          </p:nvCxnSpPr>
          <p:spPr>
            <a:xfrm flipH="1">
              <a:off x="1399159" y="4812614"/>
              <a:ext cx="220168" cy="176057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>
              <a:off x="2329850" y="4799167"/>
              <a:ext cx="218857" cy="206972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 flipH="1">
              <a:off x="2110359" y="4812614"/>
              <a:ext cx="220168" cy="176057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3053750" y="4799167"/>
              <a:ext cx="218857" cy="206972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flipH="1">
              <a:off x="2834259" y="4812614"/>
              <a:ext cx="220168" cy="176057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>
              <a:off x="3752250" y="4786467"/>
              <a:ext cx="218857" cy="206972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 flipH="1">
              <a:off x="3532759" y="4799914"/>
              <a:ext cx="220168" cy="176057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>
              <a:off x="4450750" y="4786467"/>
              <a:ext cx="218857" cy="206972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 flipH="1">
              <a:off x="4231259" y="4799914"/>
              <a:ext cx="220168" cy="176057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1" name="Picture 80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58862" y="5501439"/>
              <a:ext cx="357290" cy="357290"/>
            </a:xfrm>
            <a:prstGeom prst="rect">
              <a:avLst/>
            </a:prstGeom>
          </p:spPr>
        </p:pic>
        <p:pic>
          <p:nvPicPr>
            <p:cNvPr id="82" name="Picture 81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0514" y="5483971"/>
              <a:ext cx="357290" cy="357290"/>
            </a:xfrm>
            <a:prstGeom prst="rect">
              <a:avLst/>
            </a:prstGeom>
          </p:spPr>
        </p:pic>
        <p:pic>
          <p:nvPicPr>
            <p:cNvPr id="83" name="Picture 82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0062" y="5514139"/>
              <a:ext cx="357290" cy="357290"/>
            </a:xfrm>
            <a:prstGeom prst="rect">
              <a:avLst/>
            </a:prstGeom>
          </p:spPr>
        </p:pic>
        <p:pic>
          <p:nvPicPr>
            <p:cNvPr id="84" name="Picture 83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19014" y="5496671"/>
              <a:ext cx="357290" cy="357290"/>
            </a:xfrm>
            <a:prstGeom prst="rect">
              <a:avLst/>
            </a:prstGeom>
          </p:spPr>
        </p:pic>
        <p:pic>
          <p:nvPicPr>
            <p:cNvPr id="85" name="Picture 84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93962" y="5514139"/>
              <a:ext cx="357290" cy="357290"/>
            </a:xfrm>
            <a:prstGeom prst="rect">
              <a:avLst/>
            </a:prstGeom>
          </p:spPr>
        </p:pic>
        <p:pic>
          <p:nvPicPr>
            <p:cNvPr id="86" name="Picture 85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42914" y="5509371"/>
              <a:ext cx="357290" cy="357290"/>
            </a:xfrm>
            <a:prstGeom prst="rect">
              <a:avLst/>
            </a:prstGeom>
          </p:spPr>
        </p:pic>
        <p:pic>
          <p:nvPicPr>
            <p:cNvPr id="87" name="Picture 86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05162" y="5526839"/>
              <a:ext cx="357290" cy="357290"/>
            </a:xfrm>
            <a:prstGeom prst="rect">
              <a:avLst/>
            </a:prstGeom>
          </p:spPr>
        </p:pic>
        <p:pic>
          <p:nvPicPr>
            <p:cNvPr id="90" name="Picture 89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6814" y="5509371"/>
              <a:ext cx="357290" cy="357290"/>
            </a:xfrm>
            <a:prstGeom prst="rect">
              <a:avLst/>
            </a:prstGeom>
          </p:spPr>
        </p:pic>
        <p:pic>
          <p:nvPicPr>
            <p:cNvPr id="96" name="Picture 95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29062" y="5526839"/>
              <a:ext cx="357290" cy="357290"/>
            </a:xfrm>
            <a:prstGeom prst="rect">
              <a:avLst/>
            </a:prstGeom>
          </p:spPr>
        </p:pic>
        <p:pic>
          <p:nvPicPr>
            <p:cNvPr id="97" name="Picture 96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8014" y="5509371"/>
              <a:ext cx="357290" cy="357290"/>
            </a:xfrm>
            <a:prstGeom prst="rect">
              <a:avLst/>
            </a:prstGeom>
          </p:spPr>
        </p:pic>
        <p:cxnSp>
          <p:nvCxnSpPr>
            <p:cNvPr id="102" name="Straight Arrow Connector 101"/>
            <p:cNvCxnSpPr>
              <a:endCxn id="82" idx="0"/>
            </p:cNvCxnSpPr>
            <p:nvPr/>
          </p:nvCxnSpPr>
          <p:spPr>
            <a:xfrm flipH="1">
              <a:off x="1399159" y="5358661"/>
              <a:ext cx="3369" cy="125310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/>
            <p:nvPr/>
          </p:nvCxnSpPr>
          <p:spPr>
            <a:xfrm flipH="1">
              <a:off x="1830959" y="5371361"/>
              <a:ext cx="3369" cy="125310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/>
            <p:nvPr/>
          </p:nvCxnSpPr>
          <p:spPr>
            <a:xfrm flipH="1">
              <a:off x="2097659" y="5371361"/>
              <a:ext cx="3369" cy="125310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/>
            <p:nvPr/>
          </p:nvCxnSpPr>
          <p:spPr>
            <a:xfrm flipH="1">
              <a:off x="2542159" y="5384061"/>
              <a:ext cx="3369" cy="125310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/>
            <p:nvPr/>
          </p:nvCxnSpPr>
          <p:spPr>
            <a:xfrm flipH="1">
              <a:off x="2821559" y="5358661"/>
              <a:ext cx="3369" cy="125310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/>
            <p:nvPr/>
          </p:nvCxnSpPr>
          <p:spPr>
            <a:xfrm flipH="1">
              <a:off x="3266059" y="5371361"/>
              <a:ext cx="3369" cy="125310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/>
            <p:nvPr/>
          </p:nvCxnSpPr>
          <p:spPr>
            <a:xfrm flipH="1">
              <a:off x="3545459" y="5384061"/>
              <a:ext cx="3369" cy="125310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/>
            <p:nvPr/>
          </p:nvCxnSpPr>
          <p:spPr>
            <a:xfrm flipH="1">
              <a:off x="3989959" y="5396761"/>
              <a:ext cx="3369" cy="125310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/>
            <p:nvPr/>
          </p:nvCxnSpPr>
          <p:spPr>
            <a:xfrm flipH="1">
              <a:off x="4256659" y="5371361"/>
              <a:ext cx="3369" cy="125310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/>
            <p:nvPr/>
          </p:nvCxnSpPr>
          <p:spPr>
            <a:xfrm flipH="1">
              <a:off x="4713859" y="5384061"/>
              <a:ext cx="3369" cy="125310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Rectangle 116"/>
            <p:cNvSpPr/>
            <p:nvPr/>
          </p:nvSpPr>
          <p:spPr>
            <a:xfrm>
              <a:off x="154771" y="5451876"/>
              <a:ext cx="378396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err="1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Times New Roman" panose="02020603050405020304" pitchFamily="18" charset="0"/>
                  <a:cs typeface="Arial" panose="020B0604020202020204" pitchFamily="34" charset="0"/>
                </a:rPr>
                <a:t>responden</a:t>
              </a:r>
              <a:endPara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1351124" y="3989569"/>
              <a:ext cx="34050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002060"/>
                  </a:solidFill>
                  <a:ea typeface="Times New Roman" panose="02020603050405020304" pitchFamily="18" charset="0"/>
                  <a:cs typeface="Arial" panose="020B0604020202020204" pitchFamily="34" charset="0"/>
                </a:rPr>
                <a:t>RT1</a:t>
              </a:r>
              <a:r>
                <a:rPr lang="en-US" b="1" dirty="0">
                  <a:solidFill>
                    <a:srgbClr val="002060"/>
                  </a:solidFill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en-US" b="1" dirty="0" smtClean="0">
                  <a:solidFill>
                    <a:srgbClr val="002060"/>
                  </a:solidFill>
                  <a:ea typeface="Times New Roman" panose="02020603050405020304" pitchFamily="18" charset="0"/>
                  <a:cs typeface="Arial" panose="020B0604020202020204" pitchFamily="34" charset="0"/>
                </a:rPr>
                <a:t>      RT2      RT3       RT4       RT5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121" name="Rectangle 120"/>
          <p:cNvSpPr/>
          <p:nvPr/>
        </p:nvSpPr>
        <p:spPr>
          <a:xfrm>
            <a:off x="5178176" y="1452811"/>
            <a:ext cx="39464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ea typeface="Times New Roman" panose="02020603050405020304" pitchFamily="18" charset="0"/>
              </a:rPr>
              <a:t>Multistage random sampling (MRS)</a:t>
            </a:r>
            <a:endParaRPr lang="en-US" sz="2000" b="1" dirty="0"/>
          </a:p>
        </p:txBody>
      </p:sp>
      <p:sp>
        <p:nvSpPr>
          <p:cNvPr id="123" name="Rectangle 122"/>
          <p:cNvSpPr/>
          <p:nvPr/>
        </p:nvSpPr>
        <p:spPr>
          <a:xfrm>
            <a:off x="157071" y="4999118"/>
            <a:ext cx="37839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keluarga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544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484142" y="451959"/>
            <a:ext cx="4295676" cy="411868"/>
          </a:xfrm>
          <a:prstGeom prst="rect">
            <a:avLst/>
          </a:prstGeom>
        </p:spPr>
        <p:txBody>
          <a:bodyPr vert="horz" lIns="99060" tIns="49531" rIns="99060" bIns="4953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SAMPLING DEMOGRAFI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475201"/>
              </p:ext>
            </p:extLst>
          </p:nvPr>
        </p:nvGraphicFramePr>
        <p:xfrm>
          <a:off x="1240950" y="1427743"/>
          <a:ext cx="9803937" cy="5071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7979"/>
                <a:gridCol w="3267979"/>
                <a:gridCol w="3267979"/>
              </a:tblGrid>
              <a:tr h="2535767">
                <a:tc>
                  <a:txBody>
                    <a:bodyPr/>
                    <a:lstStyle/>
                    <a:p>
                      <a:pPr>
                        <a:tabLst>
                          <a:tab pos="2460625" algn="l"/>
                        </a:tabLst>
                      </a:pPr>
                      <a:endParaRPr lang="en-US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57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6" name="Subtitle 2"/>
          <p:cNvSpPr txBox="1">
            <a:spLocks/>
          </p:cNvSpPr>
          <p:nvPr/>
        </p:nvSpPr>
        <p:spPr>
          <a:xfrm>
            <a:off x="9768109" y="451959"/>
            <a:ext cx="2316266" cy="411868"/>
          </a:xfrm>
          <a:prstGeom prst="rect">
            <a:avLst/>
          </a:prstGeom>
        </p:spPr>
        <p:txBody>
          <a:bodyPr vert="horz" lIns="99060" tIns="49531" rIns="99060" bIns="4953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731" b="1" dirty="0" smtClean="0">
                <a:solidFill>
                  <a:srgbClr val="FF66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INDONESIA</a:t>
            </a:r>
            <a:endParaRPr lang="en-US" sz="1731" b="1" dirty="0">
              <a:solidFill>
                <a:srgbClr val="FF6600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9765731" y="639800"/>
            <a:ext cx="2316266" cy="411868"/>
          </a:xfrm>
          <a:prstGeom prst="rect">
            <a:avLst/>
          </a:prstGeom>
        </p:spPr>
        <p:txBody>
          <a:bodyPr vert="horz" lIns="99060" tIns="49531" rIns="99060" bIns="4953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731" dirty="0" smtClean="0">
                <a:solidFill>
                  <a:srgbClr val="FF66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POLITICAL OPINION</a:t>
            </a:r>
            <a:endParaRPr lang="en-US" sz="1731" dirty="0">
              <a:solidFill>
                <a:srgbClr val="FF6600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1113" y="250279"/>
            <a:ext cx="759381" cy="681129"/>
          </a:xfrm>
          <a:prstGeom prst="rect">
            <a:avLst/>
          </a:prstGeom>
        </p:spPr>
      </p:pic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649476660"/>
              </p:ext>
            </p:extLst>
          </p:nvPr>
        </p:nvGraphicFramePr>
        <p:xfrm>
          <a:off x="1473412" y="1657799"/>
          <a:ext cx="2580982" cy="2515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76985547"/>
              </p:ext>
            </p:extLst>
          </p:nvPr>
        </p:nvGraphicFramePr>
        <p:xfrm>
          <a:off x="4667837" y="1410271"/>
          <a:ext cx="2974148" cy="2741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1971474719"/>
              </p:ext>
            </p:extLst>
          </p:nvPr>
        </p:nvGraphicFramePr>
        <p:xfrm>
          <a:off x="7993743" y="1354554"/>
          <a:ext cx="2974148" cy="2741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2648661985"/>
              </p:ext>
            </p:extLst>
          </p:nvPr>
        </p:nvGraphicFramePr>
        <p:xfrm>
          <a:off x="1451000" y="4176881"/>
          <a:ext cx="2580982" cy="2515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941951325"/>
              </p:ext>
            </p:extLst>
          </p:nvPr>
        </p:nvGraphicFramePr>
        <p:xfrm>
          <a:off x="8025119" y="4033764"/>
          <a:ext cx="2974148" cy="2741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4" name="Subtitle 2"/>
          <p:cNvSpPr txBox="1">
            <a:spLocks/>
          </p:cNvSpPr>
          <p:nvPr/>
        </p:nvSpPr>
        <p:spPr>
          <a:xfrm>
            <a:off x="1214765" y="1392697"/>
            <a:ext cx="3603759" cy="411868"/>
          </a:xfrm>
          <a:prstGeom prst="rect">
            <a:avLst/>
          </a:prstGeom>
        </p:spPr>
        <p:txBody>
          <a:bodyPr vert="horz" lIns="99060" tIns="49531" rIns="99060" bIns="4953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Leelawadee" panose="020B0502040204020203" pitchFamily="34" charset="-34"/>
              </a:rPr>
              <a:t>J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Leelawadee" panose="020B0502040204020203" pitchFamily="34" charset="-34"/>
              </a:rPr>
              <a:t>ENDER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cs typeface="Leelawadee" panose="020B0502040204020203" pitchFamily="34" charset="-34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4482378" y="1368565"/>
            <a:ext cx="3603759" cy="411868"/>
          </a:xfrm>
          <a:prstGeom prst="rect">
            <a:avLst/>
          </a:prstGeom>
        </p:spPr>
        <p:txBody>
          <a:bodyPr vert="horz" lIns="99060" tIns="49531" rIns="99060" bIns="4953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Leelawadee" panose="020B0502040204020203" pitchFamily="34" charset="-34"/>
              </a:rPr>
              <a:t>USIA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cs typeface="Leelawadee" panose="020B0502040204020203" pitchFamily="34" charset="-34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7748427" y="1350041"/>
            <a:ext cx="3603759" cy="411868"/>
          </a:xfrm>
          <a:prstGeom prst="rect">
            <a:avLst/>
          </a:prstGeom>
        </p:spPr>
        <p:txBody>
          <a:bodyPr vert="horz" lIns="99060" tIns="49531" rIns="99060" bIns="4953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Leelawadee" panose="020B0502040204020203" pitchFamily="34" charset="-34"/>
              </a:rPr>
              <a:t>AGAMA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cs typeface="Leelawadee" panose="020B0502040204020203" pitchFamily="34" charset="-34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1214765" y="3990178"/>
            <a:ext cx="3603759" cy="411868"/>
          </a:xfrm>
          <a:prstGeom prst="rect">
            <a:avLst/>
          </a:prstGeom>
        </p:spPr>
        <p:txBody>
          <a:bodyPr vert="horz" lIns="99060" tIns="49531" rIns="99060" bIns="4953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Leelawadee" panose="020B0502040204020203" pitchFamily="34" charset="-34"/>
              </a:rPr>
              <a:t>STATUS DESA/KOTA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cs typeface="Leelawadee" panose="020B0502040204020203" pitchFamily="34" charset="-34"/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4482378" y="3966046"/>
            <a:ext cx="3603759" cy="411868"/>
          </a:xfrm>
          <a:prstGeom prst="rect">
            <a:avLst/>
          </a:prstGeom>
        </p:spPr>
        <p:txBody>
          <a:bodyPr vert="horz" lIns="99060" tIns="49531" rIns="99060" bIns="4953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Leelawadee" panose="020B0502040204020203" pitchFamily="34" charset="-34"/>
              </a:rPr>
              <a:t>ETNIS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cs typeface="Leelawadee" panose="020B0502040204020203" pitchFamily="34" charset="-34"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7748427" y="3947522"/>
            <a:ext cx="3603759" cy="411868"/>
          </a:xfrm>
          <a:prstGeom prst="rect">
            <a:avLst/>
          </a:prstGeom>
        </p:spPr>
        <p:txBody>
          <a:bodyPr vert="horz" lIns="99060" tIns="49531" rIns="99060" bIns="4953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Leelawadee" panose="020B0502040204020203" pitchFamily="34" charset="-34"/>
              </a:rPr>
              <a:t>PENDIDIKAN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cs typeface="Leelawadee" panose="020B0502040204020203" pitchFamily="34" charset="-34"/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4481580" y="4238665"/>
            <a:ext cx="2805046" cy="2300282"/>
          </a:xfrm>
          <a:prstGeom prst="rect">
            <a:avLst/>
          </a:prstGeom>
        </p:spPr>
        <p:txBody>
          <a:bodyPr vert="horz" lIns="99060" tIns="49531" rIns="99060" bIns="4953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en-US" sz="1300" dirty="0" smtClean="0">
                <a:solidFill>
                  <a:schemeClr val="tx2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JAWA		40.9%</a:t>
            </a:r>
          </a:p>
          <a:p>
            <a:pPr algn="l">
              <a:spcBef>
                <a:spcPts val="600"/>
              </a:spcBef>
            </a:pPr>
            <a:r>
              <a:rPr lang="en-US" sz="1300" dirty="0" smtClean="0">
                <a:solidFill>
                  <a:schemeClr val="tx2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SUNDA		15.4%</a:t>
            </a:r>
          </a:p>
          <a:p>
            <a:pPr algn="l">
              <a:spcBef>
                <a:spcPts val="600"/>
              </a:spcBef>
            </a:pPr>
            <a:r>
              <a:rPr lang="en-US" sz="1300" dirty="0" smtClean="0">
                <a:solidFill>
                  <a:schemeClr val="tx2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BATAK		</a:t>
            </a:r>
            <a:r>
              <a:rPr lang="en-US" sz="1300" dirty="0">
                <a:solidFill>
                  <a:schemeClr val="tx2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  <a:r>
              <a:rPr lang="en-US" sz="1300" dirty="0" smtClean="0">
                <a:solidFill>
                  <a:schemeClr val="tx2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.1%</a:t>
            </a:r>
          </a:p>
          <a:p>
            <a:pPr algn="l">
              <a:spcBef>
                <a:spcPts val="600"/>
              </a:spcBef>
            </a:pPr>
            <a:r>
              <a:rPr lang="en-US" sz="1300" dirty="0">
                <a:solidFill>
                  <a:schemeClr val="tx2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MADURA		2.6%</a:t>
            </a:r>
          </a:p>
          <a:p>
            <a:pPr algn="l">
              <a:spcBef>
                <a:spcPts val="600"/>
              </a:spcBef>
            </a:pPr>
            <a:r>
              <a:rPr lang="en-US" sz="1300" dirty="0">
                <a:solidFill>
                  <a:schemeClr val="tx2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BUGIS		2.2%</a:t>
            </a:r>
          </a:p>
          <a:p>
            <a:pPr algn="l">
              <a:spcBef>
                <a:spcPts val="600"/>
              </a:spcBef>
            </a:pPr>
            <a:r>
              <a:rPr lang="en-US" sz="1300" dirty="0">
                <a:solidFill>
                  <a:schemeClr val="tx2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MINANG		1.5%</a:t>
            </a:r>
          </a:p>
          <a:p>
            <a:pPr algn="l">
              <a:spcBef>
                <a:spcPts val="600"/>
              </a:spcBef>
            </a:pPr>
            <a:r>
              <a:rPr lang="en-US" sz="1300" dirty="0" smtClean="0">
                <a:solidFill>
                  <a:schemeClr val="tx2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ACEH		0.8% </a:t>
            </a:r>
          </a:p>
          <a:p>
            <a:pPr algn="l">
              <a:spcBef>
                <a:spcPts val="600"/>
              </a:spcBef>
            </a:pPr>
            <a:r>
              <a:rPr lang="en-US" sz="1300" dirty="0" smtClean="0">
                <a:solidFill>
                  <a:schemeClr val="tx2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TIONGHOA</a:t>
            </a:r>
            <a:r>
              <a:rPr lang="en-US" sz="1300" dirty="0">
                <a:solidFill>
                  <a:schemeClr val="tx2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	</a:t>
            </a:r>
            <a:r>
              <a:rPr lang="en-US" sz="1300" dirty="0" smtClean="0">
                <a:solidFill>
                  <a:schemeClr val="tx2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	0.3%</a:t>
            </a:r>
          </a:p>
          <a:p>
            <a:pPr algn="l">
              <a:spcBef>
                <a:spcPts val="600"/>
              </a:spcBef>
            </a:pPr>
            <a:r>
              <a:rPr lang="en-US" sz="1300" b="1" dirty="0" smtClean="0">
                <a:solidFill>
                  <a:schemeClr val="tx2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LAINNYA		33.2%</a:t>
            </a:r>
          </a:p>
          <a:p>
            <a:pPr algn="l"/>
            <a:r>
              <a:rPr lang="en-US" sz="1300" dirty="0" smtClean="0">
                <a:solidFill>
                  <a:schemeClr val="tx2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endParaRPr lang="en-US" sz="1300" dirty="0">
              <a:solidFill>
                <a:schemeClr val="tx2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870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021113" y="264134"/>
            <a:ext cx="3063262" cy="787534"/>
            <a:chOff x="9021113" y="264134"/>
            <a:chExt cx="3063262" cy="787534"/>
          </a:xfrm>
        </p:grpSpPr>
        <p:sp>
          <p:nvSpPr>
            <p:cNvPr id="5" name="Subtitle 2"/>
            <p:cNvSpPr txBox="1">
              <a:spLocks/>
            </p:cNvSpPr>
            <p:nvPr/>
          </p:nvSpPr>
          <p:spPr>
            <a:xfrm>
              <a:off x="9768109" y="451959"/>
              <a:ext cx="2316266" cy="411868"/>
            </a:xfrm>
            <a:prstGeom prst="rect">
              <a:avLst/>
            </a:prstGeom>
          </p:spPr>
          <p:txBody>
            <a:bodyPr vert="horz" lIns="99060" tIns="49531" rIns="99060" bIns="49531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1731" b="1" dirty="0" smtClean="0">
                  <a:solidFill>
                    <a:srgbClr val="FF6600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INDONESIA</a:t>
              </a:r>
              <a:endParaRPr lang="en-US" sz="1731" b="1" dirty="0">
                <a:solidFill>
                  <a:srgbClr val="FF6600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1113" y="264134"/>
              <a:ext cx="759381" cy="681129"/>
            </a:xfrm>
            <a:prstGeom prst="rect">
              <a:avLst/>
            </a:prstGeom>
          </p:spPr>
        </p:pic>
        <p:sp>
          <p:nvSpPr>
            <p:cNvPr id="7" name="Subtitle 2"/>
            <p:cNvSpPr txBox="1">
              <a:spLocks/>
            </p:cNvSpPr>
            <p:nvPr/>
          </p:nvSpPr>
          <p:spPr>
            <a:xfrm>
              <a:off x="9765731" y="639800"/>
              <a:ext cx="2316266" cy="411868"/>
            </a:xfrm>
            <a:prstGeom prst="rect">
              <a:avLst/>
            </a:prstGeom>
          </p:spPr>
          <p:txBody>
            <a:bodyPr vert="horz" lIns="99060" tIns="49531" rIns="99060" bIns="49531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1731" dirty="0" smtClean="0">
                  <a:solidFill>
                    <a:srgbClr val="FF6600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POLITICAL OPINION</a:t>
              </a:r>
              <a:endParaRPr lang="en-US" sz="1731" dirty="0">
                <a:solidFill>
                  <a:srgbClr val="FF6600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332534"/>
              </p:ext>
            </p:extLst>
          </p:nvPr>
        </p:nvGraphicFramePr>
        <p:xfrm>
          <a:off x="468785" y="3615578"/>
          <a:ext cx="2597143" cy="288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3426"/>
                <a:gridCol w="833717"/>
              </a:tblGrid>
              <a:tr h="26033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ACEH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0.9 %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033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SUMATERA UTARA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3.4 %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033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SUMATERA BARAT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1.8 %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033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RIAU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1.7 %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033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JAMBI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1.3 %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033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SUMATERA</a:t>
                      </a:r>
                      <a:r>
                        <a:rPr lang="en-US" sz="15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 SELATAN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4.6 %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033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BENGKULU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1.1 %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033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LAMPUNG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1.8 %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033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KEP. BANGKA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0.6 %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601272"/>
              </p:ext>
            </p:extLst>
          </p:nvPr>
        </p:nvGraphicFramePr>
        <p:xfrm>
          <a:off x="9157820" y="3550024"/>
          <a:ext cx="324074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6377"/>
                <a:gridCol w="1304365"/>
              </a:tblGrid>
              <a:tr h="26033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SULAWESI SELATAN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3.6 %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033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SULAWESI TENGGARA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0.3 %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033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SULAWESI BARAT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0.7 %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03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GORONTALO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0.5 %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033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MALUKU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0.4 %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033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MALUKU UTARA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0.3 %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033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PAPUA BARAT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0.1 %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033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PAPUA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0.1 %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54" b="17560"/>
          <a:stretch/>
        </p:blipFill>
        <p:spPr>
          <a:xfrm>
            <a:off x="3020309" y="1051668"/>
            <a:ext cx="5572361" cy="2498356"/>
          </a:xfrm>
          <a:prstGeom prst="rect">
            <a:avLst/>
          </a:prstGeom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484142" y="451959"/>
            <a:ext cx="4295676" cy="411868"/>
          </a:xfrm>
          <a:prstGeom prst="rect">
            <a:avLst/>
          </a:prstGeom>
        </p:spPr>
        <p:txBody>
          <a:bodyPr vert="horz" lIns="99060" tIns="49531" rIns="99060" bIns="4953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SAMPLING DEMOGRAFI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537190"/>
              </p:ext>
            </p:extLst>
          </p:nvPr>
        </p:nvGraphicFramePr>
        <p:xfrm>
          <a:off x="5971645" y="3575487"/>
          <a:ext cx="3886200" cy="288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530"/>
                <a:gridCol w="1734670"/>
              </a:tblGrid>
              <a:tr h="26033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NUSA TENGGARA BARAT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1.9 %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033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NUSA TENGGARA TIMUR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1.9 %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033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KALIMANTAN BARAT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1.5 %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033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KALIMANTAN TENGAH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1.1 %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033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KALIMANTAN SELATAN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1.2 %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033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KALIMANTAN TIMUR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1.2 %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033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KALIMANTAN UTARA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0.3 %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033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SULAWESI UTARA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0.7 %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033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SULAWESI TENGAH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0.4 %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259098"/>
              </p:ext>
            </p:extLst>
          </p:nvPr>
        </p:nvGraphicFramePr>
        <p:xfrm>
          <a:off x="3290883" y="3603812"/>
          <a:ext cx="2617693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8823"/>
                <a:gridCol w="1048870"/>
              </a:tblGrid>
              <a:tr h="26033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KEP. RIAU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0.9 %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033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DKI JAKARTA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6.5 %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033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JAWA BARAT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19.1 %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033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JAWA TENGAH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18.4 %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033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D.I YOGYAKARTA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1.7 %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033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JAWA TIMUR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14.0 %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033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BANTEN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4.2 %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033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BALI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1.8 %</a:t>
                      </a:r>
                      <a:endParaRPr lang="en-US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Subtitle 2"/>
          <p:cNvSpPr txBox="1">
            <a:spLocks/>
          </p:cNvSpPr>
          <p:nvPr/>
        </p:nvSpPr>
        <p:spPr>
          <a:xfrm>
            <a:off x="457248" y="3138156"/>
            <a:ext cx="3603759" cy="411868"/>
          </a:xfrm>
          <a:prstGeom prst="rect">
            <a:avLst/>
          </a:prstGeom>
        </p:spPr>
        <p:txBody>
          <a:bodyPr vert="horz" lIns="99060" tIns="49531" rIns="99060" bIns="4953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Leelawadee" panose="020B0502040204020203" pitchFamily="34" charset="-34"/>
              </a:rPr>
              <a:t>SEBARAN RESPONDEN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4426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6" y="1140669"/>
            <a:ext cx="5441816" cy="674684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5526738" y="923519"/>
            <a:ext cx="4398745" cy="1483861"/>
            <a:chOff x="-10181" y="97589"/>
            <a:chExt cx="3171855" cy="677806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181" y="97589"/>
              <a:ext cx="824194" cy="462512"/>
            </a:xfrm>
            <a:prstGeom prst="rect">
              <a:avLst/>
            </a:prstGeom>
          </p:spPr>
        </p:pic>
        <p:sp>
          <p:nvSpPr>
            <p:cNvPr id="15" name="Subtitle 2"/>
            <p:cNvSpPr txBox="1">
              <a:spLocks/>
            </p:cNvSpPr>
            <p:nvPr/>
          </p:nvSpPr>
          <p:spPr>
            <a:xfrm>
              <a:off x="845408" y="213511"/>
              <a:ext cx="2316266" cy="411868"/>
            </a:xfrm>
            <a:prstGeom prst="rect">
              <a:avLst/>
            </a:prstGeom>
          </p:spPr>
          <p:txBody>
            <a:bodyPr vert="horz" lIns="99060" tIns="49531" rIns="99060" bIns="49531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2800" b="1" dirty="0" smtClean="0">
                  <a:solidFill>
                    <a:srgbClr val="FF6600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INDONESIA</a:t>
              </a:r>
              <a:endParaRPr lang="en-US" sz="2800" b="1" dirty="0">
                <a:solidFill>
                  <a:srgbClr val="FF6600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" name="Subtitle 2"/>
            <p:cNvSpPr txBox="1">
              <a:spLocks/>
            </p:cNvSpPr>
            <p:nvPr/>
          </p:nvSpPr>
          <p:spPr>
            <a:xfrm>
              <a:off x="842166" y="363527"/>
              <a:ext cx="2316266" cy="411868"/>
            </a:xfrm>
            <a:prstGeom prst="rect">
              <a:avLst/>
            </a:prstGeom>
          </p:spPr>
          <p:txBody>
            <a:bodyPr vert="horz" lIns="99060" tIns="49531" rIns="99060" bIns="49531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dirty="0" smtClean="0">
                  <a:solidFill>
                    <a:srgbClr val="FF6600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POLITICAL OPINION</a:t>
              </a:r>
              <a:endParaRPr lang="en-US" dirty="0">
                <a:solidFill>
                  <a:srgbClr val="FF6600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17" name="Subtitle 2"/>
          <p:cNvSpPr txBox="1">
            <a:spLocks/>
          </p:cNvSpPr>
          <p:nvPr/>
        </p:nvSpPr>
        <p:spPr>
          <a:xfrm>
            <a:off x="1798965" y="3314311"/>
            <a:ext cx="7388578" cy="577323"/>
          </a:xfrm>
          <a:prstGeom prst="rect">
            <a:avLst/>
          </a:prstGeom>
        </p:spPr>
        <p:txBody>
          <a:bodyPr vert="horz" lIns="99060" tIns="49531" rIns="99060" bIns="4953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TEMUAN SURVEI</a:t>
            </a:r>
          </a:p>
          <a:p>
            <a:pPr algn="l"/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Persepsi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Penegakan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Hukum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,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Situasi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Sosial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dan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Ekonomi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.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8498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9021113" y="264134"/>
            <a:ext cx="3063262" cy="787534"/>
            <a:chOff x="9021113" y="264134"/>
            <a:chExt cx="3063262" cy="787534"/>
          </a:xfrm>
        </p:grpSpPr>
        <p:sp>
          <p:nvSpPr>
            <p:cNvPr id="7" name="Subtitle 2"/>
            <p:cNvSpPr txBox="1">
              <a:spLocks/>
            </p:cNvSpPr>
            <p:nvPr/>
          </p:nvSpPr>
          <p:spPr>
            <a:xfrm>
              <a:off x="9768109" y="451959"/>
              <a:ext cx="2316266" cy="411868"/>
            </a:xfrm>
            <a:prstGeom prst="rect">
              <a:avLst/>
            </a:prstGeom>
          </p:spPr>
          <p:txBody>
            <a:bodyPr vert="horz" lIns="99060" tIns="49531" rIns="99060" bIns="49531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1731" b="1" dirty="0" smtClean="0">
                  <a:solidFill>
                    <a:srgbClr val="FF6600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INDONESIA</a:t>
              </a:r>
              <a:endParaRPr lang="en-US" sz="1731" b="1" dirty="0">
                <a:solidFill>
                  <a:srgbClr val="FF6600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1113" y="264134"/>
              <a:ext cx="759381" cy="681129"/>
            </a:xfrm>
            <a:prstGeom prst="rect">
              <a:avLst/>
            </a:prstGeom>
          </p:spPr>
        </p:pic>
        <p:sp>
          <p:nvSpPr>
            <p:cNvPr id="9" name="Subtitle 2"/>
            <p:cNvSpPr txBox="1">
              <a:spLocks/>
            </p:cNvSpPr>
            <p:nvPr/>
          </p:nvSpPr>
          <p:spPr>
            <a:xfrm>
              <a:off x="9765731" y="639800"/>
              <a:ext cx="2316266" cy="411868"/>
            </a:xfrm>
            <a:prstGeom prst="rect">
              <a:avLst/>
            </a:prstGeom>
          </p:spPr>
          <p:txBody>
            <a:bodyPr vert="horz" lIns="99060" tIns="49531" rIns="99060" bIns="49531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1731" dirty="0" smtClean="0">
                  <a:solidFill>
                    <a:srgbClr val="FF6600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POLITICAL OPINION</a:t>
              </a:r>
              <a:endParaRPr lang="en-US" sz="1731" dirty="0">
                <a:solidFill>
                  <a:srgbClr val="FF6600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10" name="Subtitle 2"/>
          <p:cNvSpPr txBox="1">
            <a:spLocks/>
          </p:cNvSpPr>
          <p:nvPr/>
        </p:nvSpPr>
        <p:spPr>
          <a:xfrm>
            <a:off x="484142" y="451959"/>
            <a:ext cx="4295676" cy="411868"/>
          </a:xfrm>
          <a:prstGeom prst="rect">
            <a:avLst/>
          </a:prstGeom>
        </p:spPr>
        <p:txBody>
          <a:bodyPr vert="horz" lIns="99060" tIns="49531" rIns="99060" bIns="4953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TEMUAN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78832" y="235748"/>
            <a:ext cx="6204555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</a:pP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Menurut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Bapak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/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Ibu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,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bagaimana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b="1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kondisi</a:t>
            </a:r>
            <a:r>
              <a:rPr lang="en-US" sz="16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b="1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umum</a:t>
            </a:r>
            <a:r>
              <a:rPr lang="en-US" sz="16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b="1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ekonomi</a:t>
            </a:r>
            <a:r>
              <a:rPr lang="en-US" sz="16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b="1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nasional</a:t>
            </a:r>
            <a:r>
              <a:rPr lang="en-US" sz="16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kita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saat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ini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,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sangat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baik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,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baik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,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buruk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,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atau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sangat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buruk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?</a:t>
            </a:r>
            <a:endParaRPr lang="en-US" sz="16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3998495852"/>
              </p:ext>
            </p:extLst>
          </p:nvPr>
        </p:nvGraphicFramePr>
        <p:xfrm>
          <a:off x="1298254" y="1737361"/>
          <a:ext cx="4895752" cy="4583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" name="Rectangle 25"/>
          <p:cNvSpPr/>
          <p:nvPr/>
        </p:nvSpPr>
        <p:spPr>
          <a:xfrm>
            <a:off x="6194006" y="1607559"/>
            <a:ext cx="5095359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</a:pP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Apakah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situasi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ekonomi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nasional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yang 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Bapak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/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Ibu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nilai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itu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berdampak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pada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kondisi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ekonomi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rumah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tangga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Bapak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/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Ibu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?</a:t>
            </a:r>
            <a:endParaRPr lang="en-US" sz="14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aphicFrame>
        <p:nvGraphicFramePr>
          <p:cNvPr id="28" name="Chart 27"/>
          <p:cNvGraphicFramePr/>
          <p:nvPr>
            <p:extLst>
              <p:ext uri="{D42A27DB-BD31-4B8C-83A1-F6EECF244321}">
                <p14:modId xmlns:p14="http://schemas.microsoft.com/office/powerpoint/2010/main" val="1192715714"/>
              </p:ext>
            </p:extLst>
          </p:nvPr>
        </p:nvGraphicFramePr>
        <p:xfrm>
          <a:off x="5883900" y="2402673"/>
          <a:ext cx="3516903" cy="3887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62424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9021113" y="264134"/>
            <a:ext cx="3063262" cy="787534"/>
            <a:chOff x="9021113" y="264134"/>
            <a:chExt cx="3063262" cy="787534"/>
          </a:xfrm>
        </p:grpSpPr>
        <p:sp>
          <p:nvSpPr>
            <p:cNvPr id="7" name="Subtitle 2"/>
            <p:cNvSpPr txBox="1">
              <a:spLocks/>
            </p:cNvSpPr>
            <p:nvPr/>
          </p:nvSpPr>
          <p:spPr>
            <a:xfrm>
              <a:off x="9768109" y="451959"/>
              <a:ext cx="2316266" cy="411868"/>
            </a:xfrm>
            <a:prstGeom prst="rect">
              <a:avLst/>
            </a:prstGeom>
          </p:spPr>
          <p:txBody>
            <a:bodyPr vert="horz" lIns="99060" tIns="49531" rIns="99060" bIns="49531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1731" b="1" dirty="0" smtClean="0">
                  <a:solidFill>
                    <a:srgbClr val="FF6600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INDONESIA</a:t>
              </a:r>
              <a:endParaRPr lang="en-US" sz="1731" b="1" dirty="0">
                <a:solidFill>
                  <a:srgbClr val="FF6600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1113" y="264134"/>
              <a:ext cx="759381" cy="681129"/>
            </a:xfrm>
            <a:prstGeom prst="rect">
              <a:avLst/>
            </a:prstGeom>
          </p:spPr>
        </p:pic>
        <p:sp>
          <p:nvSpPr>
            <p:cNvPr id="9" name="Subtitle 2"/>
            <p:cNvSpPr txBox="1">
              <a:spLocks/>
            </p:cNvSpPr>
            <p:nvPr/>
          </p:nvSpPr>
          <p:spPr>
            <a:xfrm>
              <a:off x="9765731" y="639800"/>
              <a:ext cx="2316266" cy="411868"/>
            </a:xfrm>
            <a:prstGeom prst="rect">
              <a:avLst/>
            </a:prstGeom>
          </p:spPr>
          <p:txBody>
            <a:bodyPr vert="horz" lIns="99060" tIns="49531" rIns="99060" bIns="49531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1731" dirty="0" smtClean="0">
                  <a:solidFill>
                    <a:srgbClr val="FF6600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POLITICAL OPINION</a:t>
              </a:r>
              <a:endParaRPr lang="en-US" sz="1731" dirty="0">
                <a:solidFill>
                  <a:srgbClr val="FF6600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10" name="Subtitle 2"/>
          <p:cNvSpPr txBox="1">
            <a:spLocks/>
          </p:cNvSpPr>
          <p:nvPr/>
        </p:nvSpPr>
        <p:spPr>
          <a:xfrm>
            <a:off x="484142" y="451959"/>
            <a:ext cx="4295676" cy="411868"/>
          </a:xfrm>
          <a:prstGeom prst="rect">
            <a:avLst/>
          </a:prstGeom>
        </p:spPr>
        <p:txBody>
          <a:bodyPr vert="horz" lIns="99060" tIns="49531" rIns="99060" bIns="4953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TEMUAN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78833" y="235748"/>
            <a:ext cx="6110426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</a:pP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Menurut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Bapak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/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Ibu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,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bagaimana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b="1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kondisi</a:t>
            </a:r>
            <a:r>
              <a:rPr lang="en-US" sz="16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b="1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umum</a:t>
            </a:r>
            <a:r>
              <a:rPr lang="en-US" sz="16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b="1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politik</a:t>
            </a:r>
            <a:r>
              <a:rPr lang="en-US" sz="16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b="1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nasional</a:t>
            </a:r>
            <a:r>
              <a:rPr lang="en-US" sz="16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kita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saat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ini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,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sangat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baik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,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baik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,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buruk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,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atau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sangat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6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buruk</a:t>
            </a:r>
            <a:r>
              <a:rPr lang="en-US" sz="16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?</a:t>
            </a:r>
            <a:endParaRPr lang="en-US" sz="16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4283013933"/>
              </p:ext>
            </p:extLst>
          </p:nvPr>
        </p:nvGraphicFramePr>
        <p:xfrm>
          <a:off x="1298254" y="1737361"/>
          <a:ext cx="4895752" cy="4583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" name="Rectangle 25"/>
          <p:cNvSpPr/>
          <p:nvPr/>
        </p:nvSpPr>
        <p:spPr>
          <a:xfrm>
            <a:off x="6194006" y="1607559"/>
            <a:ext cx="5095359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</a:pP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Apakah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situasi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politik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nasional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yang 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Bapak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/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Ibu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nilai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itu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berdampak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pada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kondisi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Bapak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/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Ibu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di </a:t>
            </a:r>
            <a:r>
              <a:rPr lang="en-US" sz="14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masyarakat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?</a:t>
            </a:r>
            <a:endParaRPr lang="en-US" sz="14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aphicFrame>
        <p:nvGraphicFramePr>
          <p:cNvPr id="28" name="Chart 27"/>
          <p:cNvGraphicFramePr/>
          <p:nvPr>
            <p:extLst>
              <p:ext uri="{D42A27DB-BD31-4B8C-83A1-F6EECF244321}">
                <p14:modId xmlns:p14="http://schemas.microsoft.com/office/powerpoint/2010/main" val="2269786152"/>
              </p:ext>
            </p:extLst>
          </p:nvPr>
        </p:nvGraphicFramePr>
        <p:xfrm>
          <a:off x="5883900" y="2402673"/>
          <a:ext cx="3516903" cy="3887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36504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10430</TotalTime>
  <Words>1823</Words>
  <Application>Microsoft Office PowerPoint</Application>
  <PresentationFormat>Widescreen</PresentationFormat>
  <Paragraphs>581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Arial Narrow</vt:lpstr>
      <vt:lpstr>Calibri</vt:lpstr>
      <vt:lpstr>Calibri Light</vt:lpstr>
      <vt:lpstr>Leelawadee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thinkpad</dc:creator>
  <cp:lastModifiedBy>thinkpad</cp:lastModifiedBy>
  <cp:revision>964</cp:revision>
  <dcterms:created xsi:type="dcterms:W3CDTF">2019-12-27T14:13:50Z</dcterms:created>
  <dcterms:modified xsi:type="dcterms:W3CDTF">2022-10-26T03:07:43Z</dcterms:modified>
</cp:coreProperties>
</file>